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4"/>
  </p:notesMasterIdLst>
  <p:sldIdLst>
    <p:sldId id="550" r:id="rId2"/>
    <p:sldId id="586" r:id="rId3"/>
    <p:sldId id="552" r:id="rId4"/>
    <p:sldId id="553" r:id="rId5"/>
    <p:sldId id="573" r:id="rId6"/>
    <p:sldId id="588" r:id="rId7"/>
    <p:sldId id="589" r:id="rId8"/>
    <p:sldId id="576" r:id="rId9"/>
    <p:sldId id="560" r:id="rId10"/>
    <p:sldId id="587" r:id="rId11"/>
    <p:sldId id="559" r:id="rId12"/>
    <p:sldId id="667" r:id="rId13"/>
    <p:sldId id="637" r:id="rId14"/>
    <p:sldId id="590" r:id="rId15"/>
    <p:sldId id="591" r:id="rId16"/>
    <p:sldId id="650" r:id="rId17"/>
    <p:sldId id="628" r:id="rId18"/>
    <p:sldId id="630" r:id="rId19"/>
    <p:sldId id="631" r:id="rId20"/>
    <p:sldId id="633" r:id="rId21"/>
    <p:sldId id="647" r:id="rId22"/>
    <p:sldId id="581" r:id="rId23"/>
    <p:sldId id="648" r:id="rId24"/>
    <p:sldId id="638" r:id="rId25"/>
    <p:sldId id="641" r:id="rId26"/>
    <p:sldId id="649" r:id="rId27"/>
    <p:sldId id="640" r:id="rId28"/>
    <p:sldId id="642" r:id="rId29"/>
    <p:sldId id="644" r:id="rId30"/>
    <p:sldId id="645" r:id="rId31"/>
    <p:sldId id="646" r:id="rId32"/>
    <p:sldId id="651" r:id="rId33"/>
    <p:sldId id="663" r:id="rId34"/>
    <p:sldId id="664" r:id="rId35"/>
    <p:sldId id="666" r:id="rId36"/>
    <p:sldId id="612" r:id="rId37"/>
    <p:sldId id="665" r:id="rId38"/>
    <p:sldId id="653" r:id="rId39"/>
    <p:sldId id="605" r:id="rId40"/>
    <p:sldId id="593" r:id="rId41"/>
    <p:sldId id="594" r:id="rId42"/>
    <p:sldId id="595" r:id="rId43"/>
    <p:sldId id="596" r:id="rId44"/>
    <p:sldId id="597" r:id="rId45"/>
    <p:sldId id="598" r:id="rId46"/>
    <p:sldId id="599" r:id="rId47"/>
    <p:sldId id="600" r:id="rId48"/>
    <p:sldId id="601" r:id="rId49"/>
    <p:sldId id="602" r:id="rId50"/>
    <p:sldId id="603" r:id="rId51"/>
    <p:sldId id="604" r:id="rId52"/>
    <p:sldId id="572"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52" clrIdx="0"/>
  <p:cmAuthor id="1" name="User" initials="U" lastIdx="1" clrIdx="1"/>
  <p:cmAuthor id="2" name="Clavarino,Cristina" initials="C" lastIdx="1"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B64C"/>
    <a:srgbClr val="8E9095"/>
    <a:srgbClr val="E6AF00"/>
    <a:srgbClr val="FFFFFF"/>
    <a:srgbClr val="414042"/>
    <a:srgbClr val="595A5D"/>
    <a:srgbClr val="FFFAD0"/>
    <a:srgbClr val="FFF8AE"/>
    <a:srgbClr val="FEC46F"/>
    <a:srgbClr val="FFE1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0" autoAdjust="0"/>
    <p:restoredTop sz="93822" autoAdjust="0"/>
  </p:normalViewPr>
  <p:slideViewPr>
    <p:cSldViewPr snapToGrid="0" showGuides="1">
      <p:cViewPr>
        <p:scale>
          <a:sx n="103" d="100"/>
          <a:sy n="103" d="100"/>
        </p:scale>
        <p:origin x="-1000" y="-176"/>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00" d="100"/>
        <a:sy n="300" d="100"/>
      </p:scale>
      <p:origin x="0" y="27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790F57-D1F5-E843-93F6-0DA25C0A06C5}" type="doc">
      <dgm:prSet loTypeId="urn:microsoft.com/office/officeart/2005/8/layout/hChevron3" loCatId="" qsTypeId="urn:microsoft.com/office/officeart/2005/8/quickstyle/simple4" qsCatId="simple" csTypeId="urn:microsoft.com/office/officeart/2005/8/colors/accent1_2" csCatId="accent1" phldr="1"/>
      <dgm:spPr/>
    </dgm:pt>
    <dgm:pt modelId="{FFAEF97C-37C1-C146-AA0C-1E965B53F4F6}">
      <dgm:prSet phldrT="[Text]"/>
      <dgm:spPr/>
      <dgm:t>
        <a:bodyPr/>
        <a:lstStyle/>
        <a:p>
          <a:r>
            <a:rPr lang="en-US" dirty="0" smtClean="0"/>
            <a:t>Business Case</a:t>
          </a:r>
          <a:endParaRPr lang="en-US" dirty="0"/>
        </a:p>
      </dgm:t>
    </dgm:pt>
    <dgm:pt modelId="{BCB7DBEA-572D-E54F-89A6-ECE654FA1A41}" type="parTrans" cxnId="{586E301E-A078-EE4C-B114-236953524EA4}">
      <dgm:prSet/>
      <dgm:spPr/>
      <dgm:t>
        <a:bodyPr/>
        <a:lstStyle/>
        <a:p>
          <a:endParaRPr lang="en-US"/>
        </a:p>
      </dgm:t>
    </dgm:pt>
    <dgm:pt modelId="{CA740A2A-B99D-C347-B894-FCE8BCC58AA9}" type="sibTrans" cxnId="{586E301E-A078-EE4C-B114-236953524EA4}">
      <dgm:prSet/>
      <dgm:spPr/>
      <dgm:t>
        <a:bodyPr/>
        <a:lstStyle/>
        <a:p>
          <a:endParaRPr lang="en-US"/>
        </a:p>
      </dgm:t>
    </dgm:pt>
    <dgm:pt modelId="{886E4EE2-3E4C-E944-BDE7-A5083D56A67C}">
      <dgm:prSet phldrT="[Text]"/>
      <dgm:spPr/>
      <dgm:t>
        <a:bodyPr/>
        <a:lstStyle/>
        <a:p>
          <a:r>
            <a:rPr lang="en-US" dirty="0" smtClean="0"/>
            <a:t>Use Case</a:t>
          </a:r>
          <a:endParaRPr lang="en-US" dirty="0"/>
        </a:p>
      </dgm:t>
    </dgm:pt>
    <dgm:pt modelId="{AD4070F0-88CA-6A4C-8E33-524D4FC19C59}" type="parTrans" cxnId="{318D6B25-5449-D447-B6D9-9CED77069757}">
      <dgm:prSet/>
      <dgm:spPr/>
      <dgm:t>
        <a:bodyPr/>
        <a:lstStyle/>
        <a:p>
          <a:endParaRPr lang="en-US"/>
        </a:p>
      </dgm:t>
    </dgm:pt>
    <dgm:pt modelId="{686A9AE8-EAFD-4A46-A837-F17EF9D580B4}" type="sibTrans" cxnId="{318D6B25-5449-D447-B6D9-9CED77069757}">
      <dgm:prSet/>
      <dgm:spPr/>
      <dgm:t>
        <a:bodyPr/>
        <a:lstStyle/>
        <a:p>
          <a:endParaRPr lang="en-US"/>
        </a:p>
      </dgm:t>
    </dgm:pt>
    <dgm:pt modelId="{3C2BDACD-291B-F14B-95D0-A3872DADD3E0}">
      <dgm:prSet phldrT="[Text]"/>
      <dgm:spPr/>
      <dgm:t>
        <a:bodyPr/>
        <a:lstStyle/>
        <a:p>
          <a:r>
            <a:rPr lang="en-US" dirty="0" smtClean="0"/>
            <a:t>Requirements</a:t>
          </a:r>
        </a:p>
      </dgm:t>
    </dgm:pt>
    <dgm:pt modelId="{DB80E401-2BE5-BC49-B000-F9729D9A51DE}" type="parTrans" cxnId="{E576EBB5-3516-A34F-A5BF-3B4AF189A3F5}">
      <dgm:prSet/>
      <dgm:spPr/>
      <dgm:t>
        <a:bodyPr/>
        <a:lstStyle/>
        <a:p>
          <a:endParaRPr lang="en-US"/>
        </a:p>
      </dgm:t>
    </dgm:pt>
    <dgm:pt modelId="{F1E1B1AD-B8FB-ED48-83E9-BB248D87FAAB}" type="sibTrans" cxnId="{E576EBB5-3516-A34F-A5BF-3B4AF189A3F5}">
      <dgm:prSet/>
      <dgm:spPr/>
      <dgm:t>
        <a:bodyPr/>
        <a:lstStyle/>
        <a:p>
          <a:endParaRPr lang="en-US"/>
        </a:p>
      </dgm:t>
    </dgm:pt>
    <dgm:pt modelId="{D1484900-3A66-5B4C-A18B-1F774BEE2596}">
      <dgm:prSet phldrT="[Text]"/>
      <dgm:spPr/>
      <dgm:t>
        <a:bodyPr/>
        <a:lstStyle/>
        <a:p>
          <a:r>
            <a:rPr lang="en-US" dirty="0" smtClean="0"/>
            <a:t>Plan</a:t>
          </a:r>
          <a:endParaRPr lang="en-US" dirty="0"/>
        </a:p>
      </dgm:t>
    </dgm:pt>
    <dgm:pt modelId="{70269347-A68B-054A-9E1D-465C7E83B5A9}" type="parTrans" cxnId="{A91A8372-C244-DE47-BEA3-2CADC009B835}">
      <dgm:prSet/>
      <dgm:spPr/>
      <dgm:t>
        <a:bodyPr/>
        <a:lstStyle/>
        <a:p>
          <a:endParaRPr lang="en-US"/>
        </a:p>
      </dgm:t>
    </dgm:pt>
    <dgm:pt modelId="{F1238A16-7D5C-F241-AFA0-4572314BE008}" type="sibTrans" cxnId="{A91A8372-C244-DE47-BEA3-2CADC009B835}">
      <dgm:prSet/>
      <dgm:spPr/>
      <dgm:t>
        <a:bodyPr/>
        <a:lstStyle/>
        <a:p>
          <a:endParaRPr lang="en-US"/>
        </a:p>
      </dgm:t>
    </dgm:pt>
    <dgm:pt modelId="{2F7A6208-AB41-EC4A-9E1C-81203AA76F47}">
      <dgm:prSet phldrT="[Text]"/>
      <dgm:spPr/>
      <dgm:t>
        <a:bodyPr/>
        <a:lstStyle/>
        <a:p>
          <a:r>
            <a:rPr lang="en-US" dirty="0" smtClean="0"/>
            <a:t>Go to market</a:t>
          </a:r>
          <a:endParaRPr lang="en-US" dirty="0"/>
        </a:p>
      </dgm:t>
    </dgm:pt>
    <dgm:pt modelId="{C0300F6B-B812-5C42-9971-876F0CFCAD90}" type="parTrans" cxnId="{664DB6E1-77B6-CF44-B0D4-A39DB96DA5C0}">
      <dgm:prSet/>
      <dgm:spPr/>
      <dgm:t>
        <a:bodyPr/>
        <a:lstStyle/>
        <a:p>
          <a:endParaRPr lang="en-US"/>
        </a:p>
      </dgm:t>
    </dgm:pt>
    <dgm:pt modelId="{6431F3C5-3220-1043-863F-71A43F294752}" type="sibTrans" cxnId="{664DB6E1-77B6-CF44-B0D4-A39DB96DA5C0}">
      <dgm:prSet/>
      <dgm:spPr/>
      <dgm:t>
        <a:bodyPr/>
        <a:lstStyle/>
        <a:p>
          <a:endParaRPr lang="en-US"/>
        </a:p>
      </dgm:t>
    </dgm:pt>
    <dgm:pt modelId="{BC9F2C93-BD37-2642-9571-CFA1DA843E1B}">
      <dgm:prSet phldrT="[Text]"/>
      <dgm:spPr/>
      <dgm:t>
        <a:bodyPr/>
        <a:lstStyle/>
        <a:p>
          <a:r>
            <a:rPr lang="en-US" dirty="0" smtClean="0"/>
            <a:t>Features</a:t>
          </a:r>
          <a:endParaRPr lang="en-US" dirty="0"/>
        </a:p>
      </dgm:t>
    </dgm:pt>
    <dgm:pt modelId="{2A833B78-5CE7-054A-B884-A3A620ADEDCE}" type="parTrans" cxnId="{94637CAE-7CD4-D64E-A444-6ED72046AABC}">
      <dgm:prSet/>
      <dgm:spPr/>
      <dgm:t>
        <a:bodyPr/>
        <a:lstStyle/>
        <a:p>
          <a:endParaRPr lang="en-US"/>
        </a:p>
      </dgm:t>
    </dgm:pt>
    <dgm:pt modelId="{47DB627B-E29C-BA40-800D-ECCE61B4D940}" type="sibTrans" cxnId="{94637CAE-7CD4-D64E-A444-6ED72046AABC}">
      <dgm:prSet/>
      <dgm:spPr/>
      <dgm:t>
        <a:bodyPr/>
        <a:lstStyle/>
        <a:p>
          <a:endParaRPr lang="en-US"/>
        </a:p>
      </dgm:t>
    </dgm:pt>
    <dgm:pt modelId="{7020798B-49A4-CE44-AEB0-E1538DF2B0A6}" type="pres">
      <dgm:prSet presAssocID="{55790F57-D1F5-E843-93F6-0DA25C0A06C5}" presName="Name0" presStyleCnt="0">
        <dgm:presLayoutVars>
          <dgm:dir/>
          <dgm:resizeHandles val="exact"/>
        </dgm:presLayoutVars>
      </dgm:prSet>
      <dgm:spPr/>
    </dgm:pt>
    <dgm:pt modelId="{DCFA43AF-F7FD-8C41-A2F4-C48DD5ECCE3F}" type="pres">
      <dgm:prSet presAssocID="{FFAEF97C-37C1-C146-AA0C-1E965B53F4F6}" presName="parTxOnly" presStyleLbl="node1" presStyleIdx="0" presStyleCnt="6">
        <dgm:presLayoutVars>
          <dgm:bulletEnabled val="1"/>
        </dgm:presLayoutVars>
      </dgm:prSet>
      <dgm:spPr/>
      <dgm:t>
        <a:bodyPr/>
        <a:lstStyle/>
        <a:p>
          <a:endParaRPr lang="en-US"/>
        </a:p>
      </dgm:t>
    </dgm:pt>
    <dgm:pt modelId="{FD9299A7-4A81-AA42-8D5E-BD11103D10C7}" type="pres">
      <dgm:prSet presAssocID="{CA740A2A-B99D-C347-B894-FCE8BCC58AA9}" presName="parSpace" presStyleCnt="0"/>
      <dgm:spPr/>
    </dgm:pt>
    <dgm:pt modelId="{E1E7DDFA-1066-5848-935F-E740A75A7ED8}" type="pres">
      <dgm:prSet presAssocID="{3C2BDACD-291B-F14B-95D0-A3872DADD3E0}" presName="parTxOnly" presStyleLbl="node1" presStyleIdx="1" presStyleCnt="6">
        <dgm:presLayoutVars>
          <dgm:bulletEnabled val="1"/>
        </dgm:presLayoutVars>
      </dgm:prSet>
      <dgm:spPr/>
      <dgm:t>
        <a:bodyPr/>
        <a:lstStyle/>
        <a:p>
          <a:endParaRPr lang="en-US"/>
        </a:p>
      </dgm:t>
    </dgm:pt>
    <dgm:pt modelId="{480FB401-3D53-A04B-BE2A-6112254A7019}" type="pres">
      <dgm:prSet presAssocID="{F1E1B1AD-B8FB-ED48-83E9-BB248D87FAAB}" presName="parSpace" presStyleCnt="0"/>
      <dgm:spPr/>
    </dgm:pt>
    <dgm:pt modelId="{53FA4D87-5FFA-344F-995D-C380318270AD}" type="pres">
      <dgm:prSet presAssocID="{886E4EE2-3E4C-E944-BDE7-A5083D56A67C}" presName="parTxOnly" presStyleLbl="node1" presStyleIdx="2" presStyleCnt="6">
        <dgm:presLayoutVars>
          <dgm:bulletEnabled val="1"/>
        </dgm:presLayoutVars>
      </dgm:prSet>
      <dgm:spPr/>
      <dgm:t>
        <a:bodyPr/>
        <a:lstStyle/>
        <a:p>
          <a:endParaRPr lang="en-US"/>
        </a:p>
      </dgm:t>
    </dgm:pt>
    <dgm:pt modelId="{832960B9-640D-CF4C-9B90-AB666352428A}" type="pres">
      <dgm:prSet presAssocID="{686A9AE8-EAFD-4A46-A837-F17EF9D580B4}" presName="parSpace" presStyleCnt="0"/>
      <dgm:spPr/>
    </dgm:pt>
    <dgm:pt modelId="{EE26860B-80B0-6F49-A8B0-21658A139ABA}" type="pres">
      <dgm:prSet presAssocID="{BC9F2C93-BD37-2642-9571-CFA1DA843E1B}" presName="parTxOnly" presStyleLbl="node1" presStyleIdx="3" presStyleCnt="6">
        <dgm:presLayoutVars>
          <dgm:bulletEnabled val="1"/>
        </dgm:presLayoutVars>
      </dgm:prSet>
      <dgm:spPr/>
      <dgm:t>
        <a:bodyPr/>
        <a:lstStyle/>
        <a:p>
          <a:endParaRPr lang="en-US"/>
        </a:p>
      </dgm:t>
    </dgm:pt>
    <dgm:pt modelId="{A82E0AE6-97E5-304D-9A54-7FBCC0D38EFE}" type="pres">
      <dgm:prSet presAssocID="{47DB627B-E29C-BA40-800D-ECCE61B4D940}" presName="parSpace" presStyleCnt="0"/>
      <dgm:spPr/>
    </dgm:pt>
    <dgm:pt modelId="{3F089A00-6630-844F-925A-FE90EF209270}" type="pres">
      <dgm:prSet presAssocID="{D1484900-3A66-5B4C-A18B-1F774BEE2596}" presName="parTxOnly" presStyleLbl="node1" presStyleIdx="4" presStyleCnt="6">
        <dgm:presLayoutVars>
          <dgm:bulletEnabled val="1"/>
        </dgm:presLayoutVars>
      </dgm:prSet>
      <dgm:spPr/>
      <dgm:t>
        <a:bodyPr/>
        <a:lstStyle/>
        <a:p>
          <a:endParaRPr lang="en-US"/>
        </a:p>
      </dgm:t>
    </dgm:pt>
    <dgm:pt modelId="{C249C7A9-38E7-1047-8926-AEEEDF4A9D6A}" type="pres">
      <dgm:prSet presAssocID="{F1238A16-7D5C-F241-AFA0-4572314BE008}" presName="parSpace" presStyleCnt="0"/>
      <dgm:spPr/>
    </dgm:pt>
    <dgm:pt modelId="{27C298DE-126A-5F42-8BA3-122456D20F8C}" type="pres">
      <dgm:prSet presAssocID="{2F7A6208-AB41-EC4A-9E1C-81203AA76F47}" presName="parTxOnly" presStyleLbl="node1" presStyleIdx="5" presStyleCnt="6">
        <dgm:presLayoutVars>
          <dgm:bulletEnabled val="1"/>
        </dgm:presLayoutVars>
      </dgm:prSet>
      <dgm:spPr/>
      <dgm:t>
        <a:bodyPr/>
        <a:lstStyle/>
        <a:p>
          <a:endParaRPr lang="en-US"/>
        </a:p>
      </dgm:t>
    </dgm:pt>
  </dgm:ptLst>
  <dgm:cxnLst>
    <dgm:cxn modelId="{69C20375-5FCF-5D42-A120-8E193F00C450}" type="presOf" srcId="{D1484900-3A66-5B4C-A18B-1F774BEE2596}" destId="{3F089A00-6630-844F-925A-FE90EF209270}" srcOrd="0" destOrd="0" presId="urn:microsoft.com/office/officeart/2005/8/layout/hChevron3"/>
    <dgm:cxn modelId="{FC01E13C-E71C-7B4B-9A13-093F24C18E5A}" type="presOf" srcId="{886E4EE2-3E4C-E944-BDE7-A5083D56A67C}" destId="{53FA4D87-5FFA-344F-995D-C380318270AD}" srcOrd="0" destOrd="0" presId="urn:microsoft.com/office/officeart/2005/8/layout/hChevron3"/>
    <dgm:cxn modelId="{4CF26FD7-4AE8-4A47-AD3B-65C992EED6FF}" type="presOf" srcId="{2F7A6208-AB41-EC4A-9E1C-81203AA76F47}" destId="{27C298DE-126A-5F42-8BA3-122456D20F8C}" srcOrd="0" destOrd="0" presId="urn:microsoft.com/office/officeart/2005/8/layout/hChevron3"/>
    <dgm:cxn modelId="{0A2B8084-A87E-A24C-9DA4-F29D69841021}" type="presOf" srcId="{BC9F2C93-BD37-2642-9571-CFA1DA843E1B}" destId="{EE26860B-80B0-6F49-A8B0-21658A139ABA}" srcOrd="0" destOrd="0" presId="urn:microsoft.com/office/officeart/2005/8/layout/hChevron3"/>
    <dgm:cxn modelId="{586E301E-A078-EE4C-B114-236953524EA4}" srcId="{55790F57-D1F5-E843-93F6-0DA25C0A06C5}" destId="{FFAEF97C-37C1-C146-AA0C-1E965B53F4F6}" srcOrd="0" destOrd="0" parTransId="{BCB7DBEA-572D-E54F-89A6-ECE654FA1A41}" sibTransId="{CA740A2A-B99D-C347-B894-FCE8BCC58AA9}"/>
    <dgm:cxn modelId="{A91A8372-C244-DE47-BEA3-2CADC009B835}" srcId="{55790F57-D1F5-E843-93F6-0DA25C0A06C5}" destId="{D1484900-3A66-5B4C-A18B-1F774BEE2596}" srcOrd="4" destOrd="0" parTransId="{70269347-A68B-054A-9E1D-465C7E83B5A9}" sibTransId="{F1238A16-7D5C-F241-AFA0-4572314BE008}"/>
    <dgm:cxn modelId="{E5B3A532-5742-D44E-93C5-74118DC5D22F}" type="presOf" srcId="{55790F57-D1F5-E843-93F6-0DA25C0A06C5}" destId="{7020798B-49A4-CE44-AEB0-E1538DF2B0A6}" srcOrd="0" destOrd="0" presId="urn:microsoft.com/office/officeart/2005/8/layout/hChevron3"/>
    <dgm:cxn modelId="{E576EBB5-3516-A34F-A5BF-3B4AF189A3F5}" srcId="{55790F57-D1F5-E843-93F6-0DA25C0A06C5}" destId="{3C2BDACD-291B-F14B-95D0-A3872DADD3E0}" srcOrd="1" destOrd="0" parTransId="{DB80E401-2BE5-BC49-B000-F9729D9A51DE}" sibTransId="{F1E1B1AD-B8FB-ED48-83E9-BB248D87FAAB}"/>
    <dgm:cxn modelId="{78C174BF-02D0-BE41-9ACF-0EB3BF14F5ED}" type="presOf" srcId="{3C2BDACD-291B-F14B-95D0-A3872DADD3E0}" destId="{E1E7DDFA-1066-5848-935F-E740A75A7ED8}" srcOrd="0" destOrd="0" presId="urn:microsoft.com/office/officeart/2005/8/layout/hChevron3"/>
    <dgm:cxn modelId="{318D6B25-5449-D447-B6D9-9CED77069757}" srcId="{55790F57-D1F5-E843-93F6-0DA25C0A06C5}" destId="{886E4EE2-3E4C-E944-BDE7-A5083D56A67C}" srcOrd="2" destOrd="0" parTransId="{AD4070F0-88CA-6A4C-8E33-524D4FC19C59}" sibTransId="{686A9AE8-EAFD-4A46-A837-F17EF9D580B4}"/>
    <dgm:cxn modelId="{F1715A3D-E1AC-5745-84A9-5C86670091F5}" type="presOf" srcId="{FFAEF97C-37C1-C146-AA0C-1E965B53F4F6}" destId="{DCFA43AF-F7FD-8C41-A2F4-C48DD5ECCE3F}" srcOrd="0" destOrd="0" presId="urn:microsoft.com/office/officeart/2005/8/layout/hChevron3"/>
    <dgm:cxn modelId="{94637CAE-7CD4-D64E-A444-6ED72046AABC}" srcId="{55790F57-D1F5-E843-93F6-0DA25C0A06C5}" destId="{BC9F2C93-BD37-2642-9571-CFA1DA843E1B}" srcOrd="3" destOrd="0" parTransId="{2A833B78-5CE7-054A-B884-A3A620ADEDCE}" sibTransId="{47DB627B-E29C-BA40-800D-ECCE61B4D940}"/>
    <dgm:cxn modelId="{664DB6E1-77B6-CF44-B0D4-A39DB96DA5C0}" srcId="{55790F57-D1F5-E843-93F6-0DA25C0A06C5}" destId="{2F7A6208-AB41-EC4A-9E1C-81203AA76F47}" srcOrd="5" destOrd="0" parTransId="{C0300F6B-B812-5C42-9971-876F0CFCAD90}" sibTransId="{6431F3C5-3220-1043-863F-71A43F294752}"/>
    <dgm:cxn modelId="{E9A985E9-BB14-2D4E-83D1-5F7E2A23BB77}" type="presParOf" srcId="{7020798B-49A4-CE44-AEB0-E1538DF2B0A6}" destId="{DCFA43AF-F7FD-8C41-A2F4-C48DD5ECCE3F}" srcOrd="0" destOrd="0" presId="urn:microsoft.com/office/officeart/2005/8/layout/hChevron3"/>
    <dgm:cxn modelId="{2D753BD7-639F-A447-A73D-3580628B884E}" type="presParOf" srcId="{7020798B-49A4-CE44-AEB0-E1538DF2B0A6}" destId="{FD9299A7-4A81-AA42-8D5E-BD11103D10C7}" srcOrd="1" destOrd="0" presId="urn:microsoft.com/office/officeart/2005/8/layout/hChevron3"/>
    <dgm:cxn modelId="{AAFC2E56-7F89-EA49-A475-30B8C3BBC72C}" type="presParOf" srcId="{7020798B-49A4-CE44-AEB0-E1538DF2B0A6}" destId="{E1E7DDFA-1066-5848-935F-E740A75A7ED8}" srcOrd="2" destOrd="0" presId="urn:microsoft.com/office/officeart/2005/8/layout/hChevron3"/>
    <dgm:cxn modelId="{CBDCE981-196D-2945-AB42-F857C3846187}" type="presParOf" srcId="{7020798B-49A4-CE44-AEB0-E1538DF2B0A6}" destId="{480FB401-3D53-A04B-BE2A-6112254A7019}" srcOrd="3" destOrd="0" presId="urn:microsoft.com/office/officeart/2005/8/layout/hChevron3"/>
    <dgm:cxn modelId="{463B4B2E-F0F4-664B-A7C6-E70D8E40E8E2}" type="presParOf" srcId="{7020798B-49A4-CE44-AEB0-E1538DF2B0A6}" destId="{53FA4D87-5FFA-344F-995D-C380318270AD}" srcOrd="4" destOrd="0" presId="urn:microsoft.com/office/officeart/2005/8/layout/hChevron3"/>
    <dgm:cxn modelId="{43CFB276-1C7F-514E-861A-2A34716A400A}" type="presParOf" srcId="{7020798B-49A4-CE44-AEB0-E1538DF2B0A6}" destId="{832960B9-640D-CF4C-9B90-AB666352428A}" srcOrd="5" destOrd="0" presId="urn:microsoft.com/office/officeart/2005/8/layout/hChevron3"/>
    <dgm:cxn modelId="{E7F1CEB8-E319-9A4F-B91B-8806D40739D4}" type="presParOf" srcId="{7020798B-49A4-CE44-AEB0-E1538DF2B0A6}" destId="{EE26860B-80B0-6F49-A8B0-21658A139ABA}" srcOrd="6" destOrd="0" presId="urn:microsoft.com/office/officeart/2005/8/layout/hChevron3"/>
    <dgm:cxn modelId="{F2DB7238-1E5E-0A45-89C0-0BCD5D882DFC}" type="presParOf" srcId="{7020798B-49A4-CE44-AEB0-E1538DF2B0A6}" destId="{A82E0AE6-97E5-304D-9A54-7FBCC0D38EFE}" srcOrd="7" destOrd="0" presId="urn:microsoft.com/office/officeart/2005/8/layout/hChevron3"/>
    <dgm:cxn modelId="{1BFB0674-9E53-7849-AE37-9DB4A2C2DB73}" type="presParOf" srcId="{7020798B-49A4-CE44-AEB0-E1538DF2B0A6}" destId="{3F089A00-6630-844F-925A-FE90EF209270}" srcOrd="8" destOrd="0" presId="urn:microsoft.com/office/officeart/2005/8/layout/hChevron3"/>
    <dgm:cxn modelId="{3DF490BF-0A06-884F-B586-1FCA2F9EB598}" type="presParOf" srcId="{7020798B-49A4-CE44-AEB0-E1538DF2B0A6}" destId="{C249C7A9-38E7-1047-8926-AEEEDF4A9D6A}" srcOrd="9" destOrd="0" presId="urn:microsoft.com/office/officeart/2005/8/layout/hChevron3"/>
    <dgm:cxn modelId="{F4D8CB47-9820-0A44-B52E-5A29B29288BA}" type="presParOf" srcId="{7020798B-49A4-CE44-AEB0-E1538DF2B0A6}" destId="{27C298DE-126A-5F42-8BA3-122456D20F8C}"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790F57-D1F5-E843-93F6-0DA25C0A06C5}" type="doc">
      <dgm:prSet loTypeId="urn:microsoft.com/office/officeart/2005/8/layout/hChevron3" loCatId="" qsTypeId="urn:microsoft.com/office/officeart/2005/8/quickstyle/simple4" qsCatId="simple" csTypeId="urn:microsoft.com/office/officeart/2005/8/colors/accent1_2" csCatId="accent1" phldr="1"/>
      <dgm:spPr/>
    </dgm:pt>
    <dgm:pt modelId="{FFAEF97C-37C1-C146-AA0C-1E965B53F4F6}">
      <dgm:prSet phldrT="[Text]"/>
      <dgm:spPr/>
      <dgm:t>
        <a:bodyPr/>
        <a:lstStyle/>
        <a:p>
          <a:r>
            <a:rPr lang="en-US" dirty="0" smtClean="0"/>
            <a:t>Design</a:t>
          </a:r>
          <a:endParaRPr lang="en-US" dirty="0"/>
        </a:p>
      </dgm:t>
    </dgm:pt>
    <dgm:pt modelId="{BCB7DBEA-572D-E54F-89A6-ECE654FA1A41}" type="parTrans" cxnId="{586E301E-A078-EE4C-B114-236953524EA4}">
      <dgm:prSet/>
      <dgm:spPr/>
      <dgm:t>
        <a:bodyPr/>
        <a:lstStyle/>
        <a:p>
          <a:endParaRPr lang="en-US"/>
        </a:p>
      </dgm:t>
    </dgm:pt>
    <dgm:pt modelId="{CA740A2A-B99D-C347-B894-FCE8BCC58AA9}" type="sibTrans" cxnId="{586E301E-A078-EE4C-B114-236953524EA4}">
      <dgm:prSet/>
      <dgm:spPr/>
      <dgm:t>
        <a:bodyPr/>
        <a:lstStyle/>
        <a:p>
          <a:endParaRPr lang="en-US"/>
        </a:p>
      </dgm:t>
    </dgm:pt>
    <dgm:pt modelId="{886E4EE2-3E4C-E944-BDE7-A5083D56A67C}">
      <dgm:prSet phldrT="[Text]"/>
      <dgm:spPr/>
      <dgm:t>
        <a:bodyPr/>
        <a:lstStyle/>
        <a:p>
          <a:r>
            <a:rPr lang="en-US" dirty="0" smtClean="0"/>
            <a:t>Refactor</a:t>
          </a:r>
          <a:endParaRPr lang="en-US" dirty="0"/>
        </a:p>
      </dgm:t>
    </dgm:pt>
    <dgm:pt modelId="{AD4070F0-88CA-6A4C-8E33-524D4FC19C59}" type="parTrans" cxnId="{318D6B25-5449-D447-B6D9-9CED77069757}">
      <dgm:prSet/>
      <dgm:spPr/>
      <dgm:t>
        <a:bodyPr/>
        <a:lstStyle/>
        <a:p>
          <a:endParaRPr lang="en-US"/>
        </a:p>
      </dgm:t>
    </dgm:pt>
    <dgm:pt modelId="{686A9AE8-EAFD-4A46-A837-F17EF9D580B4}" type="sibTrans" cxnId="{318D6B25-5449-D447-B6D9-9CED77069757}">
      <dgm:prSet/>
      <dgm:spPr/>
      <dgm:t>
        <a:bodyPr/>
        <a:lstStyle/>
        <a:p>
          <a:endParaRPr lang="en-US"/>
        </a:p>
      </dgm:t>
    </dgm:pt>
    <dgm:pt modelId="{E81CA7DB-C9C2-EE48-AFDA-53011377702E}">
      <dgm:prSet phldrT="[Text]"/>
      <dgm:spPr/>
      <dgm:t>
        <a:bodyPr/>
        <a:lstStyle/>
        <a:p>
          <a:r>
            <a:rPr lang="en-US" dirty="0" smtClean="0"/>
            <a:t>Unit Test</a:t>
          </a:r>
          <a:endParaRPr lang="en-US" dirty="0"/>
        </a:p>
      </dgm:t>
    </dgm:pt>
    <dgm:pt modelId="{F3D5E134-8D99-B844-ABED-C67C24576774}" type="parTrans" cxnId="{F0055F5B-7829-7F49-926B-2103B8CB935B}">
      <dgm:prSet/>
      <dgm:spPr/>
      <dgm:t>
        <a:bodyPr/>
        <a:lstStyle/>
        <a:p>
          <a:endParaRPr lang="en-US"/>
        </a:p>
      </dgm:t>
    </dgm:pt>
    <dgm:pt modelId="{31DBC28C-C519-A84F-9A35-D5CCE0D10167}" type="sibTrans" cxnId="{F0055F5B-7829-7F49-926B-2103B8CB935B}">
      <dgm:prSet/>
      <dgm:spPr/>
      <dgm:t>
        <a:bodyPr/>
        <a:lstStyle/>
        <a:p>
          <a:endParaRPr lang="en-US"/>
        </a:p>
      </dgm:t>
    </dgm:pt>
    <dgm:pt modelId="{D1484900-3A66-5B4C-A18B-1F774BEE2596}">
      <dgm:prSet phldrT="[Text]"/>
      <dgm:spPr/>
      <dgm:t>
        <a:bodyPr/>
        <a:lstStyle/>
        <a:p>
          <a:r>
            <a:rPr lang="en-US" dirty="0" smtClean="0"/>
            <a:t>Bug Fix</a:t>
          </a:r>
          <a:endParaRPr lang="en-US" dirty="0"/>
        </a:p>
      </dgm:t>
    </dgm:pt>
    <dgm:pt modelId="{70269347-A68B-054A-9E1D-465C7E83B5A9}" type="parTrans" cxnId="{A91A8372-C244-DE47-BEA3-2CADC009B835}">
      <dgm:prSet/>
      <dgm:spPr/>
      <dgm:t>
        <a:bodyPr/>
        <a:lstStyle/>
        <a:p>
          <a:endParaRPr lang="en-US"/>
        </a:p>
      </dgm:t>
    </dgm:pt>
    <dgm:pt modelId="{F1238A16-7D5C-F241-AFA0-4572314BE008}" type="sibTrans" cxnId="{A91A8372-C244-DE47-BEA3-2CADC009B835}">
      <dgm:prSet/>
      <dgm:spPr/>
      <dgm:t>
        <a:bodyPr/>
        <a:lstStyle/>
        <a:p>
          <a:endParaRPr lang="en-US"/>
        </a:p>
      </dgm:t>
    </dgm:pt>
    <dgm:pt modelId="{2F7A6208-AB41-EC4A-9E1C-81203AA76F47}">
      <dgm:prSet phldrT="[Text]"/>
      <dgm:spPr/>
      <dgm:t>
        <a:bodyPr/>
        <a:lstStyle/>
        <a:p>
          <a:r>
            <a:rPr lang="en-US" dirty="0" smtClean="0"/>
            <a:t>Deploy</a:t>
          </a:r>
          <a:endParaRPr lang="en-US" dirty="0"/>
        </a:p>
      </dgm:t>
    </dgm:pt>
    <dgm:pt modelId="{C0300F6B-B812-5C42-9971-876F0CFCAD90}" type="parTrans" cxnId="{664DB6E1-77B6-CF44-B0D4-A39DB96DA5C0}">
      <dgm:prSet/>
      <dgm:spPr/>
      <dgm:t>
        <a:bodyPr/>
        <a:lstStyle/>
        <a:p>
          <a:endParaRPr lang="en-US"/>
        </a:p>
      </dgm:t>
    </dgm:pt>
    <dgm:pt modelId="{6431F3C5-3220-1043-863F-71A43F294752}" type="sibTrans" cxnId="{664DB6E1-77B6-CF44-B0D4-A39DB96DA5C0}">
      <dgm:prSet/>
      <dgm:spPr/>
      <dgm:t>
        <a:bodyPr/>
        <a:lstStyle/>
        <a:p>
          <a:endParaRPr lang="en-US"/>
        </a:p>
      </dgm:t>
    </dgm:pt>
    <dgm:pt modelId="{190C056B-EE98-EC4B-8D8A-8527B74D34D7}">
      <dgm:prSet phldrT="[Text]"/>
      <dgm:spPr/>
      <dgm:t>
        <a:bodyPr/>
        <a:lstStyle/>
        <a:p>
          <a:r>
            <a:rPr lang="en-US" dirty="0" smtClean="0"/>
            <a:t>Code</a:t>
          </a:r>
          <a:endParaRPr lang="en-US" dirty="0"/>
        </a:p>
      </dgm:t>
    </dgm:pt>
    <dgm:pt modelId="{D135BB6F-610C-8447-AE65-4F818E04F588}" type="parTrans" cxnId="{C55662BE-62E2-C84F-A725-1B1F2E809788}">
      <dgm:prSet/>
      <dgm:spPr/>
      <dgm:t>
        <a:bodyPr/>
        <a:lstStyle/>
        <a:p>
          <a:endParaRPr lang="en-US"/>
        </a:p>
      </dgm:t>
    </dgm:pt>
    <dgm:pt modelId="{9FF821A7-F672-4E44-B9F0-82EE51EED33C}" type="sibTrans" cxnId="{C55662BE-62E2-C84F-A725-1B1F2E809788}">
      <dgm:prSet/>
      <dgm:spPr/>
      <dgm:t>
        <a:bodyPr/>
        <a:lstStyle/>
        <a:p>
          <a:endParaRPr lang="en-US"/>
        </a:p>
      </dgm:t>
    </dgm:pt>
    <dgm:pt modelId="{7020798B-49A4-CE44-AEB0-E1538DF2B0A6}" type="pres">
      <dgm:prSet presAssocID="{55790F57-D1F5-E843-93F6-0DA25C0A06C5}" presName="Name0" presStyleCnt="0">
        <dgm:presLayoutVars>
          <dgm:dir/>
          <dgm:resizeHandles val="exact"/>
        </dgm:presLayoutVars>
      </dgm:prSet>
      <dgm:spPr/>
    </dgm:pt>
    <dgm:pt modelId="{DCFA43AF-F7FD-8C41-A2F4-C48DD5ECCE3F}" type="pres">
      <dgm:prSet presAssocID="{FFAEF97C-37C1-C146-AA0C-1E965B53F4F6}" presName="parTxOnly" presStyleLbl="node1" presStyleIdx="0" presStyleCnt="6">
        <dgm:presLayoutVars>
          <dgm:bulletEnabled val="1"/>
        </dgm:presLayoutVars>
      </dgm:prSet>
      <dgm:spPr/>
      <dgm:t>
        <a:bodyPr/>
        <a:lstStyle/>
        <a:p>
          <a:endParaRPr lang="en-US"/>
        </a:p>
      </dgm:t>
    </dgm:pt>
    <dgm:pt modelId="{FD9299A7-4A81-AA42-8D5E-BD11103D10C7}" type="pres">
      <dgm:prSet presAssocID="{CA740A2A-B99D-C347-B894-FCE8BCC58AA9}" presName="parSpace" presStyleCnt="0"/>
      <dgm:spPr/>
    </dgm:pt>
    <dgm:pt modelId="{870A46BE-9872-1F4A-96F3-4EF8269F9BB0}" type="pres">
      <dgm:prSet presAssocID="{190C056B-EE98-EC4B-8D8A-8527B74D34D7}" presName="parTxOnly" presStyleLbl="node1" presStyleIdx="1" presStyleCnt="6">
        <dgm:presLayoutVars>
          <dgm:bulletEnabled val="1"/>
        </dgm:presLayoutVars>
      </dgm:prSet>
      <dgm:spPr/>
      <dgm:t>
        <a:bodyPr/>
        <a:lstStyle/>
        <a:p>
          <a:endParaRPr lang="en-US"/>
        </a:p>
      </dgm:t>
    </dgm:pt>
    <dgm:pt modelId="{2321478F-0C57-A845-8049-3434A10EA27D}" type="pres">
      <dgm:prSet presAssocID="{9FF821A7-F672-4E44-B9F0-82EE51EED33C}" presName="parSpace" presStyleCnt="0"/>
      <dgm:spPr/>
    </dgm:pt>
    <dgm:pt modelId="{53FA4D87-5FFA-344F-995D-C380318270AD}" type="pres">
      <dgm:prSet presAssocID="{886E4EE2-3E4C-E944-BDE7-A5083D56A67C}" presName="parTxOnly" presStyleLbl="node1" presStyleIdx="2" presStyleCnt="6">
        <dgm:presLayoutVars>
          <dgm:bulletEnabled val="1"/>
        </dgm:presLayoutVars>
      </dgm:prSet>
      <dgm:spPr/>
      <dgm:t>
        <a:bodyPr/>
        <a:lstStyle/>
        <a:p>
          <a:endParaRPr lang="en-US"/>
        </a:p>
      </dgm:t>
    </dgm:pt>
    <dgm:pt modelId="{832960B9-640D-CF4C-9B90-AB666352428A}" type="pres">
      <dgm:prSet presAssocID="{686A9AE8-EAFD-4A46-A837-F17EF9D580B4}" presName="parSpace" presStyleCnt="0"/>
      <dgm:spPr/>
    </dgm:pt>
    <dgm:pt modelId="{29EA03AF-26BB-4546-B43E-4E4BD6D113D1}" type="pres">
      <dgm:prSet presAssocID="{E81CA7DB-C9C2-EE48-AFDA-53011377702E}" presName="parTxOnly" presStyleLbl="node1" presStyleIdx="3" presStyleCnt="6">
        <dgm:presLayoutVars>
          <dgm:bulletEnabled val="1"/>
        </dgm:presLayoutVars>
      </dgm:prSet>
      <dgm:spPr/>
      <dgm:t>
        <a:bodyPr/>
        <a:lstStyle/>
        <a:p>
          <a:endParaRPr lang="en-US"/>
        </a:p>
      </dgm:t>
    </dgm:pt>
    <dgm:pt modelId="{96C2E491-3D68-414B-B375-1CCCF54EF449}" type="pres">
      <dgm:prSet presAssocID="{31DBC28C-C519-A84F-9A35-D5CCE0D10167}" presName="parSpace" presStyleCnt="0"/>
      <dgm:spPr/>
    </dgm:pt>
    <dgm:pt modelId="{3F089A00-6630-844F-925A-FE90EF209270}" type="pres">
      <dgm:prSet presAssocID="{D1484900-3A66-5B4C-A18B-1F774BEE2596}" presName="parTxOnly" presStyleLbl="node1" presStyleIdx="4" presStyleCnt="6">
        <dgm:presLayoutVars>
          <dgm:bulletEnabled val="1"/>
        </dgm:presLayoutVars>
      </dgm:prSet>
      <dgm:spPr/>
      <dgm:t>
        <a:bodyPr/>
        <a:lstStyle/>
        <a:p>
          <a:endParaRPr lang="en-US"/>
        </a:p>
      </dgm:t>
    </dgm:pt>
    <dgm:pt modelId="{C249C7A9-38E7-1047-8926-AEEEDF4A9D6A}" type="pres">
      <dgm:prSet presAssocID="{F1238A16-7D5C-F241-AFA0-4572314BE008}" presName="parSpace" presStyleCnt="0"/>
      <dgm:spPr/>
    </dgm:pt>
    <dgm:pt modelId="{27C298DE-126A-5F42-8BA3-122456D20F8C}" type="pres">
      <dgm:prSet presAssocID="{2F7A6208-AB41-EC4A-9E1C-81203AA76F47}" presName="parTxOnly" presStyleLbl="node1" presStyleIdx="5" presStyleCnt="6">
        <dgm:presLayoutVars>
          <dgm:bulletEnabled val="1"/>
        </dgm:presLayoutVars>
      </dgm:prSet>
      <dgm:spPr/>
      <dgm:t>
        <a:bodyPr/>
        <a:lstStyle/>
        <a:p>
          <a:endParaRPr lang="en-US"/>
        </a:p>
      </dgm:t>
    </dgm:pt>
  </dgm:ptLst>
  <dgm:cxnLst>
    <dgm:cxn modelId="{529BA620-A554-874E-9A8E-54177F0AD4FA}" type="presOf" srcId="{55790F57-D1F5-E843-93F6-0DA25C0A06C5}" destId="{7020798B-49A4-CE44-AEB0-E1538DF2B0A6}" srcOrd="0" destOrd="0" presId="urn:microsoft.com/office/officeart/2005/8/layout/hChevron3"/>
    <dgm:cxn modelId="{C55662BE-62E2-C84F-A725-1B1F2E809788}" srcId="{55790F57-D1F5-E843-93F6-0DA25C0A06C5}" destId="{190C056B-EE98-EC4B-8D8A-8527B74D34D7}" srcOrd="1" destOrd="0" parTransId="{D135BB6F-610C-8447-AE65-4F818E04F588}" sibTransId="{9FF821A7-F672-4E44-B9F0-82EE51EED33C}"/>
    <dgm:cxn modelId="{1A518A53-A169-B441-AC92-053C1AFA3A8C}" type="presOf" srcId="{FFAEF97C-37C1-C146-AA0C-1E965B53F4F6}" destId="{DCFA43AF-F7FD-8C41-A2F4-C48DD5ECCE3F}" srcOrd="0" destOrd="0" presId="urn:microsoft.com/office/officeart/2005/8/layout/hChevron3"/>
    <dgm:cxn modelId="{53BF0A66-EB39-F34C-B928-CC060A68689C}" type="presOf" srcId="{886E4EE2-3E4C-E944-BDE7-A5083D56A67C}" destId="{53FA4D87-5FFA-344F-995D-C380318270AD}" srcOrd="0" destOrd="0" presId="urn:microsoft.com/office/officeart/2005/8/layout/hChevron3"/>
    <dgm:cxn modelId="{586E301E-A078-EE4C-B114-236953524EA4}" srcId="{55790F57-D1F5-E843-93F6-0DA25C0A06C5}" destId="{FFAEF97C-37C1-C146-AA0C-1E965B53F4F6}" srcOrd="0" destOrd="0" parTransId="{BCB7DBEA-572D-E54F-89A6-ECE654FA1A41}" sibTransId="{CA740A2A-B99D-C347-B894-FCE8BCC58AA9}"/>
    <dgm:cxn modelId="{F0055F5B-7829-7F49-926B-2103B8CB935B}" srcId="{55790F57-D1F5-E843-93F6-0DA25C0A06C5}" destId="{E81CA7DB-C9C2-EE48-AFDA-53011377702E}" srcOrd="3" destOrd="0" parTransId="{F3D5E134-8D99-B844-ABED-C67C24576774}" sibTransId="{31DBC28C-C519-A84F-9A35-D5CCE0D10167}"/>
    <dgm:cxn modelId="{A91A8372-C244-DE47-BEA3-2CADC009B835}" srcId="{55790F57-D1F5-E843-93F6-0DA25C0A06C5}" destId="{D1484900-3A66-5B4C-A18B-1F774BEE2596}" srcOrd="4" destOrd="0" parTransId="{70269347-A68B-054A-9E1D-465C7E83B5A9}" sibTransId="{F1238A16-7D5C-F241-AFA0-4572314BE008}"/>
    <dgm:cxn modelId="{C344F783-FA44-BB4E-AFBB-1D09D77BB2E0}" type="presOf" srcId="{2F7A6208-AB41-EC4A-9E1C-81203AA76F47}" destId="{27C298DE-126A-5F42-8BA3-122456D20F8C}" srcOrd="0" destOrd="0" presId="urn:microsoft.com/office/officeart/2005/8/layout/hChevron3"/>
    <dgm:cxn modelId="{1F7272DA-4BAD-4245-8651-F3CE68C2BE30}" type="presOf" srcId="{E81CA7DB-C9C2-EE48-AFDA-53011377702E}" destId="{29EA03AF-26BB-4546-B43E-4E4BD6D113D1}" srcOrd="0" destOrd="0" presId="urn:microsoft.com/office/officeart/2005/8/layout/hChevron3"/>
    <dgm:cxn modelId="{F5678276-345D-8D47-AE24-05328BE53846}" type="presOf" srcId="{190C056B-EE98-EC4B-8D8A-8527B74D34D7}" destId="{870A46BE-9872-1F4A-96F3-4EF8269F9BB0}" srcOrd="0" destOrd="0" presId="urn:microsoft.com/office/officeart/2005/8/layout/hChevron3"/>
    <dgm:cxn modelId="{2F2C6E98-D9A0-FD40-B0D8-68354B4F9CB5}" type="presOf" srcId="{D1484900-3A66-5B4C-A18B-1F774BEE2596}" destId="{3F089A00-6630-844F-925A-FE90EF209270}" srcOrd="0" destOrd="0" presId="urn:microsoft.com/office/officeart/2005/8/layout/hChevron3"/>
    <dgm:cxn modelId="{318D6B25-5449-D447-B6D9-9CED77069757}" srcId="{55790F57-D1F5-E843-93F6-0DA25C0A06C5}" destId="{886E4EE2-3E4C-E944-BDE7-A5083D56A67C}" srcOrd="2" destOrd="0" parTransId="{AD4070F0-88CA-6A4C-8E33-524D4FC19C59}" sibTransId="{686A9AE8-EAFD-4A46-A837-F17EF9D580B4}"/>
    <dgm:cxn modelId="{664DB6E1-77B6-CF44-B0D4-A39DB96DA5C0}" srcId="{55790F57-D1F5-E843-93F6-0DA25C0A06C5}" destId="{2F7A6208-AB41-EC4A-9E1C-81203AA76F47}" srcOrd="5" destOrd="0" parTransId="{C0300F6B-B812-5C42-9971-876F0CFCAD90}" sibTransId="{6431F3C5-3220-1043-863F-71A43F294752}"/>
    <dgm:cxn modelId="{49208DA9-6556-9948-95A8-ECEDF2C1BD15}" type="presParOf" srcId="{7020798B-49A4-CE44-AEB0-E1538DF2B0A6}" destId="{DCFA43AF-F7FD-8C41-A2F4-C48DD5ECCE3F}" srcOrd="0" destOrd="0" presId="urn:microsoft.com/office/officeart/2005/8/layout/hChevron3"/>
    <dgm:cxn modelId="{3AE59574-6A5C-3E48-94F3-4E5B93E236E5}" type="presParOf" srcId="{7020798B-49A4-CE44-AEB0-E1538DF2B0A6}" destId="{FD9299A7-4A81-AA42-8D5E-BD11103D10C7}" srcOrd="1" destOrd="0" presId="urn:microsoft.com/office/officeart/2005/8/layout/hChevron3"/>
    <dgm:cxn modelId="{C31A8748-9E88-FA45-9E37-D082A6CA495F}" type="presParOf" srcId="{7020798B-49A4-CE44-AEB0-E1538DF2B0A6}" destId="{870A46BE-9872-1F4A-96F3-4EF8269F9BB0}" srcOrd="2" destOrd="0" presId="urn:microsoft.com/office/officeart/2005/8/layout/hChevron3"/>
    <dgm:cxn modelId="{42E6843E-4A2E-C144-B3FE-A780C1244895}" type="presParOf" srcId="{7020798B-49A4-CE44-AEB0-E1538DF2B0A6}" destId="{2321478F-0C57-A845-8049-3434A10EA27D}" srcOrd="3" destOrd="0" presId="urn:microsoft.com/office/officeart/2005/8/layout/hChevron3"/>
    <dgm:cxn modelId="{7C6BF9B8-0AF2-5141-9477-3C1B0DB97866}" type="presParOf" srcId="{7020798B-49A4-CE44-AEB0-E1538DF2B0A6}" destId="{53FA4D87-5FFA-344F-995D-C380318270AD}" srcOrd="4" destOrd="0" presId="urn:microsoft.com/office/officeart/2005/8/layout/hChevron3"/>
    <dgm:cxn modelId="{9BD5FEE0-EF9B-704F-8DE6-E141CA869BE9}" type="presParOf" srcId="{7020798B-49A4-CE44-AEB0-E1538DF2B0A6}" destId="{832960B9-640D-CF4C-9B90-AB666352428A}" srcOrd="5" destOrd="0" presId="urn:microsoft.com/office/officeart/2005/8/layout/hChevron3"/>
    <dgm:cxn modelId="{5E498148-275C-E245-B31E-30EFB63E560E}" type="presParOf" srcId="{7020798B-49A4-CE44-AEB0-E1538DF2B0A6}" destId="{29EA03AF-26BB-4546-B43E-4E4BD6D113D1}" srcOrd="6" destOrd="0" presId="urn:microsoft.com/office/officeart/2005/8/layout/hChevron3"/>
    <dgm:cxn modelId="{46BED899-5451-524B-B106-8048FDED8775}" type="presParOf" srcId="{7020798B-49A4-CE44-AEB0-E1538DF2B0A6}" destId="{96C2E491-3D68-414B-B375-1CCCF54EF449}" srcOrd="7" destOrd="0" presId="urn:microsoft.com/office/officeart/2005/8/layout/hChevron3"/>
    <dgm:cxn modelId="{0F91F661-7B22-E74D-B8A0-E7E1AA925C93}" type="presParOf" srcId="{7020798B-49A4-CE44-AEB0-E1538DF2B0A6}" destId="{3F089A00-6630-844F-925A-FE90EF209270}" srcOrd="8" destOrd="0" presId="urn:microsoft.com/office/officeart/2005/8/layout/hChevron3"/>
    <dgm:cxn modelId="{033E3B7C-C66F-A84A-876E-60C8F6B3E7E5}" type="presParOf" srcId="{7020798B-49A4-CE44-AEB0-E1538DF2B0A6}" destId="{C249C7A9-38E7-1047-8926-AEEEDF4A9D6A}" srcOrd="9" destOrd="0" presId="urn:microsoft.com/office/officeart/2005/8/layout/hChevron3"/>
    <dgm:cxn modelId="{87C69E44-78DE-0B40-8AA9-260D97E43835}" type="presParOf" srcId="{7020798B-49A4-CE44-AEB0-E1538DF2B0A6}" destId="{27C298DE-126A-5F42-8BA3-122456D20F8C}" srcOrd="10"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790F57-D1F5-E843-93F6-0DA25C0A06C5}" type="doc">
      <dgm:prSet loTypeId="urn:microsoft.com/office/officeart/2005/8/layout/hChevron3" loCatId="" qsTypeId="urn:microsoft.com/office/officeart/2005/8/quickstyle/simple4" qsCatId="simple" csTypeId="urn:microsoft.com/office/officeart/2005/8/colors/accent1_2" csCatId="accent1" phldr="1"/>
      <dgm:spPr/>
    </dgm:pt>
    <dgm:pt modelId="{FFAEF97C-37C1-C146-AA0C-1E965B53F4F6}">
      <dgm:prSet phldrT="[Text]"/>
      <dgm:spPr/>
      <dgm:t>
        <a:bodyPr/>
        <a:lstStyle/>
        <a:p>
          <a:r>
            <a:rPr lang="en-US" dirty="0" smtClean="0"/>
            <a:t>Provision</a:t>
          </a:r>
          <a:endParaRPr lang="en-US" dirty="0"/>
        </a:p>
      </dgm:t>
    </dgm:pt>
    <dgm:pt modelId="{BCB7DBEA-572D-E54F-89A6-ECE654FA1A41}" type="parTrans" cxnId="{586E301E-A078-EE4C-B114-236953524EA4}">
      <dgm:prSet/>
      <dgm:spPr/>
      <dgm:t>
        <a:bodyPr/>
        <a:lstStyle/>
        <a:p>
          <a:endParaRPr lang="en-US"/>
        </a:p>
      </dgm:t>
    </dgm:pt>
    <dgm:pt modelId="{CA740A2A-B99D-C347-B894-FCE8BCC58AA9}" type="sibTrans" cxnId="{586E301E-A078-EE4C-B114-236953524EA4}">
      <dgm:prSet/>
      <dgm:spPr/>
      <dgm:t>
        <a:bodyPr/>
        <a:lstStyle/>
        <a:p>
          <a:endParaRPr lang="en-US"/>
        </a:p>
      </dgm:t>
    </dgm:pt>
    <dgm:pt modelId="{886E4EE2-3E4C-E944-BDE7-A5083D56A67C}">
      <dgm:prSet phldrT="[Text]"/>
      <dgm:spPr/>
      <dgm:t>
        <a:bodyPr/>
        <a:lstStyle/>
        <a:p>
          <a:r>
            <a:rPr lang="en-US" dirty="0" smtClean="0"/>
            <a:t>Orchestrate</a:t>
          </a:r>
          <a:endParaRPr lang="en-US" dirty="0"/>
        </a:p>
      </dgm:t>
    </dgm:pt>
    <dgm:pt modelId="{AD4070F0-88CA-6A4C-8E33-524D4FC19C59}" type="parTrans" cxnId="{318D6B25-5449-D447-B6D9-9CED77069757}">
      <dgm:prSet/>
      <dgm:spPr/>
      <dgm:t>
        <a:bodyPr/>
        <a:lstStyle/>
        <a:p>
          <a:endParaRPr lang="en-US"/>
        </a:p>
      </dgm:t>
    </dgm:pt>
    <dgm:pt modelId="{686A9AE8-EAFD-4A46-A837-F17EF9D580B4}" type="sibTrans" cxnId="{318D6B25-5449-D447-B6D9-9CED77069757}">
      <dgm:prSet/>
      <dgm:spPr/>
      <dgm:t>
        <a:bodyPr/>
        <a:lstStyle/>
        <a:p>
          <a:endParaRPr lang="en-US"/>
        </a:p>
      </dgm:t>
    </dgm:pt>
    <dgm:pt modelId="{E81CA7DB-C9C2-EE48-AFDA-53011377702E}">
      <dgm:prSet phldrT="[Text]"/>
      <dgm:spPr/>
      <dgm:t>
        <a:bodyPr/>
        <a:lstStyle/>
        <a:p>
          <a:r>
            <a:rPr lang="en-US" dirty="0" smtClean="0"/>
            <a:t>Deploy</a:t>
          </a:r>
          <a:endParaRPr lang="en-US" dirty="0"/>
        </a:p>
      </dgm:t>
    </dgm:pt>
    <dgm:pt modelId="{F3D5E134-8D99-B844-ABED-C67C24576774}" type="parTrans" cxnId="{F0055F5B-7829-7F49-926B-2103B8CB935B}">
      <dgm:prSet/>
      <dgm:spPr/>
      <dgm:t>
        <a:bodyPr/>
        <a:lstStyle/>
        <a:p>
          <a:endParaRPr lang="en-US"/>
        </a:p>
      </dgm:t>
    </dgm:pt>
    <dgm:pt modelId="{31DBC28C-C519-A84F-9A35-D5CCE0D10167}" type="sibTrans" cxnId="{F0055F5B-7829-7F49-926B-2103B8CB935B}">
      <dgm:prSet/>
      <dgm:spPr/>
      <dgm:t>
        <a:bodyPr/>
        <a:lstStyle/>
        <a:p>
          <a:endParaRPr lang="en-US"/>
        </a:p>
      </dgm:t>
    </dgm:pt>
    <dgm:pt modelId="{3C2BDACD-291B-F14B-95D0-A3872DADD3E0}">
      <dgm:prSet phldrT="[Text]"/>
      <dgm:spPr/>
      <dgm:t>
        <a:bodyPr/>
        <a:lstStyle/>
        <a:p>
          <a:r>
            <a:rPr lang="en-US" dirty="0" smtClean="0"/>
            <a:t>Configure</a:t>
          </a:r>
          <a:endParaRPr lang="en-US" dirty="0"/>
        </a:p>
      </dgm:t>
    </dgm:pt>
    <dgm:pt modelId="{DB80E401-2BE5-BC49-B000-F9729D9A51DE}" type="parTrans" cxnId="{E576EBB5-3516-A34F-A5BF-3B4AF189A3F5}">
      <dgm:prSet/>
      <dgm:spPr/>
      <dgm:t>
        <a:bodyPr/>
        <a:lstStyle/>
        <a:p>
          <a:endParaRPr lang="en-US"/>
        </a:p>
      </dgm:t>
    </dgm:pt>
    <dgm:pt modelId="{F1E1B1AD-B8FB-ED48-83E9-BB248D87FAAB}" type="sibTrans" cxnId="{E576EBB5-3516-A34F-A5BF-3B4AF189A3F5}">
      <dgm:prSet/>
      <dgm:spPr/>
      <dgm:t>
        <a:bodyPr/>
        <a:lstStyle/>
        <a:p>
          <a:endParaRPr lang="en-US"/>
        </a:p>
      </dgm:t>
    </dgm:pt>
    <dgm:pt modelId="{D1484900-3A66-5B4C-A18B-1F774BEE2596}">
      <dgm:prSet phldrT="[Text]"/>
      <dgm:spPr/>
      <dgm:t>
        <a:bodyPr/>
        <a:lstStyle/>
        <a:p>
          <a:r>
            <a:rPr lang="en-US" dirty="0" smtClean="0"/>
            <a:t>Report</a:t>
          </a:r>
          <a:endParaRPr lang="en-US" dirty="0"/>
        </a:p>
      </dgm:t>
    </dgm:pt>
    <dgm:pt modelId="{70269347-A68B-054A-9E1D-465C7E83B5A9}" type="parTrans" cxnId="{A91A8372-C244-DE47-BEA3-2CADC009B835}">
      <dgm:prSet/>
      <dgm:spPr/>
      <dgm:t>
        <a:bodyPr/>
        <a:lstStyle/>
        <a:p>
          <a:endParaRPr lang="en-US"/>
        </a:p>
      </dgm:t>
    </dgm:pt>
    <dgm:pt modelId="{F1238A16-7D5C-F241-AFA0-4572314BE008}" type="sibTrans" cxnId="{A91A8372-C244-DE47-BEA3-2CADC009B835}">
      <dgm:prSet/>
      <dgm:spPr/>
      <dgm:t>
        <a:bodyPr/>
        <a:lstStyle/>
        <a:p>
          <a:endParaRPr lang="en-US"/>
        </a:p>
      </dgm:t>
    </dgm:pt>
    <dgm:pt modelId="{2F7A6208-AB41-EC4A-9E1C-81203AA76F47}">
      <dgm:prSet phldrT="[Text]"/>
      <dgm:spPr/>
      <dgm:t>
        <a:bodyPr/>
        <a:lstStyle/>
        <a:p>
          <a:r>
            <a:rPr lang="en-US" dirty="0" smtClean="0"/>
            <a:t>Monitor</a:t>
          </a:r>
          <a:endParaRPr lang="en-US" dirty="0"/>
        </a:p>
      </dgm:t>
    </dgm:pt>
    <dgm:pt modelId="{C0300F6B-B812-5C42-9971-876F0CFCAD90}" type="parTrans" cxnId="{664DB6E1-77B6-CF44-B0D4-A39DB96DA5C0}">
      <dgm:prSet/>
      <dgm:spPr/>
      <dgm:t>
        <a:bodyPr/>
        <a:lstStyle/>
        <a:p>
          <a:endParaRPr lang="en-US"/>
        </a:p>
      </dgm:t>
    </dgm:pt>
    <dgm:pt modelId="{6431F3C5-3220-1043-863F-71A43F294752}" type="sibTrans" cxnId="{664DB6E1-77B6-CF44-B0D4-A39DB96DA5C0}">
      <dgm:prSet/>
      <dgm:spPr/>
      <dgm:t>
        <a:bodyPr/>
        <a:lstStyle/>
        <a:p>
          <a:endParaRPr lang="en-US"/>
        </a:p>
      </dgm:t>
    </dgm:pt>
    <dgm:pt modelId="{7020798B-49A4-CE44-AEB0-E1538DF2B0A6}" type="pres">
      <dgm:prSet presAssocID="{55790F57-D1F5-E843-93F6-0DA25C0A06C5}" presName="Name0" presStyleCnt="0">
        <dgm:presLayoutVars>
          <dgm:dir/>
          <dgm:resizeHandles val="exact"/>
        </dgm:presLayoutVars>
      </dgm:prSet>
      <dgm:spPr/>
    </dgm:pt>
    <dgm:pt modelId="{DCFA43AF-F7FD-8C41-A2F4-C48DD5ECCE3F}" type="pres">
      <dgm:prSet presAssocID="{FFAEF97C-37C1-C146-AA0C-1E965B53F4F6}" presName="parTxOnly" presStyleLbl="node1" presStyleIdx="0" presStyleCnt="6">
        <dgm:presLayoutVars>
          <dgm:bulletEnabled val="1"/>
        </dgm:presLayoutVars>
      </dgm:prSet>
      <dgm:spPr/>
      <dgm:t>
        <a:bodyPr/>
        <a:lstStyle/>
        <a:p>
          <a:endParaRPr lang="en-US"/>
        </a:p>
      </dgm:t>
    </dgm:pt>
    <dgm:pt modelId="{FD9299A7-4A81-AA42-8D5E-BD11103D10C7}" type="pres">
      <dgm:prSet presAssocID="{CA740A2A-B99D-C347-B894-FCE8BCC58AA9}" presName="parSpace" presStyleCnt="0"/>
      <dgm:spPr/>
    </dgm:pt>
    <dgm:pt modelId="{E1E7DDFA-1066-5848-935F-E740A75A7ED8}" type="pres">
      <dgm:prSet presAssocID="{3C2BDACD-291B-F14B-95D0-A3872DADD3E0}" presName="parTxOnly" presStyleLbl="node1" presStyleIdx="1" presStyleCnt="6">
        <dgm:presLayoutVars>
          <dgm:bulletEnabled val="1"/>
        </dgm:presLayoutVars>
      </dgm:prSet>
      <dgm:spPr/>
      <dgm:t>
        <a:bodyPr/>
        <a:lstStyle/>
        <a:p>
          <a:endParaRPr lang="en-US"/>
        </a:p>
      </dgm:t>
    </dgm:pt>
    <dgm:pt modelId="{480FB401-3D53-A04B-BE2A-6112254A7019}" type="pres">
      <dgm:prSet presAssocID="{F1E1B1AD-B8FB-ED48-83E9-BB248D87FAAB}" presName="parSpace" presStyleCnt="0"/>
      <dgm:spPr/>
    </dgm:pt>
    <dgm:pt modelId="{53FA4D87-5FFA-344F-995D-C380318270AD}" type="pres">
      <dgm:prSet presAssocID="{886E4EE2-3E4C-E944-BDE7-A5083D56A67C}" presName="parTxOnly" presStyleLbl="node1" presStyleIdx="2" presStyleCnt="6">
        <dgm:presLayoutVars>
          <dgm:bulletEnabled val="1"/>
        </dgm:presLayoutVars>
      </dgm:prSet>
      <dgm:spPr/>
      <dgm:t>
        <a:bodyPr/>
        <a:lstStyle/>
        <a:p>
          <a:endParaRPr lang="en-US"/>
        </a:p>
      </dgm:t>
    </dgm:pt>
    <dgm:pt modelId="{832960B9-640D-CF4C-9B90-AB666352428A}" type="pres">
      <dgm:prSet presAssocID="{686A9AE8-EAFD-4A46-A837-F17EF9D580B4}" presName="parSpace" presStyleCnt="0"/>
      <dgm:spPr/>
    </dgm:pt>
    <dgm:pt modelId="{29EA03AF-26BB-4546-B43E-4E4BD6D113D1}" type="pres">
      <dgm:prSet presAssocID="{E81CA7DB-C9C2-EE48-AFDA-53011377702E}" presName="parTxOnly" presStyleLbl="node1" presStyleIdx="3" presStyleCnt="6">
        <dgm:presLayoutVars>
          <dgm:bulletEnabled val="1"/>
        </dgm:presLayoutVars>
      </dgm:prSet>
      <dgm:spPr/>
      <dgm:t>
        <a:bodyPr/>
        <a:lstStyle/>
        <a:p>
          <a:endParaRPr lang="en-US"/>
        </a:p>
      </dgm:t>
    </dgm:pt>
    <dgm:pt modelId="{96C2E491-3D68-414B-B375-1CCCF54EF449}" type="pres">
      <dgm:prSet presAssocID="{31DBC28C-C519-A84F-9A35-D5CCE0D10167}" presName="parSpace" presStyleCnt="0"/>
      <dgm:spPr/>
    </dgm:pt>
    <dgm:pt modelId="{3F089A00-6630-844F-925A-FE90EF209270}" type="pres">
      <dgm:prSet presAssocID="{D1484900-3A66-5B4C-A18B-1F774BEE2596}" presName="parTxOnly" presStyleLbl="node1" presStyleIdx="4" presStyleCnt="6">
        <dgm:presLayoutVars>
          <dgm:bulletEnabled val="1"/>
        </dgm:presLayoutVars>
      </dgm:prSet>
      <dgm:spPr/>
      <dgm:t>
        <a:bodyPr/>
        <a:lstStyle/>
        <a:p>
          <a:endParaRPr lang="en-US"/>
        </a:p>
      </dgm:t>
    </dgm:pt>
    <dgm:pt modelId="{C249C7A9-38E7-1047-8926-AEEEDF4A9D6A}" type="pres">
      <dgm:prSet presAssocID="{F1238A16-7D5C-F241-AFA0-4572314BE008}" presName="parSpace" presStyleCnt="0"/>
      <dgm:spPr/>
    </dgm:pt>
    <dgm:pt modelId="{27C298DE-126A-5F42-8BA3-122456D20F8C}" type="pres">
      <dgm:prSet presAssocID="{2F7A6208-AB41-EC4A-9E1C-81203AA76F47}" presName="parTxOnly" presStyleLbl="node1" presStyleIdx="5" presStyleCnt="6">
        <dgm:presLayoutVars>
          <dgm:bulletEnabled val="1"/>
        </dgm:presLayoutVars>
      </dgm:prSet>
      <dgm:spPr/>
      <dgm:t>
        <a:bodyPr/>
        <a:lstStyle/>
        <a:p>
          <a:endParaRPr lang="en-US"/>
        </a:p>
      </dgm:t>
    </dgm:pt>
  </dgm:ptLst>
  <dgm:cxnLst>
    <dgm:cxn modelId="{26FB36B9-4E75-A142-A63B-622641FB2927}" type="presOf" srcId="{3C2BDACD-291B-F14B-95D0-A3872DADD3E0}" destId="{E1E7DDFA-1066-5848-935F-E740A75A7ED8}" srcOrd="0" destOrd="0" presId="urn:microsoft.com/office/officeart/2005/8/layout/hChevron3"/>
    <dgm:cxn modelId="{32CAE86A-8A68-4D43-9B6C-CB6818185914}" type="presOf" srcId="{55790F57-D1F5-E843-93F6-0DA25C0A06C5}" destId="{7020798B-49A4-CE44-AEB0-E1538DF2B0A6}" srcOrd="0" destOrd="0" presId="urn:microsoft.com/office/officeart/2005/8/layout/hChevron3"/>
    <dgm:cxn modelId="{DF6D1B24-3D3F-4C40-9227-1C5E1F3B33D8}" type="presOf" srcId="{886E4EE2-3E4C-E944-BDE7-A5083D56A67C}" destId="{53FA4D87-5FFA-344F-995D-C380318270AD}" srcOrd="0" destOrd="0" presId="urn:microsoft.com/office/officeart/2005/8/layout/hChevron3"/>
    <dgm:cxn modelId="{AE0CE3DB-FCFC-0947-A437-DB2CD2A85CA8}" type="presOf" srcId="{D1484900-3A66-5B4C-A18B-1F774BEE2596}" destId="{3F089A00-6630-844F-925A-FE90EF209270}" srcOrd="0" destOrd="0" presId="urn:microsoft.com/office/officeart/2005/8/layout/hChevron3"/>
    <dgm:cxn modelId="{586E301E-A078-EE4C-B114-236953524EA4}" srcId="{55790F57-D1F5-E843-93F6-0DA25C0A06C5}" destId="{FFAEF97C-37C1-C146-AA0C-1E965B53F4F6}" srcOrd="0" destOrd="0" parTransId="{BCB7DBEA-572D-E54F-89A6-ECE654FA1A41}" sibTransId="{CA740A2A-B99D-C347-B894-FCE8BCC58AA9}"/>
    <dgm:cxn modelId="{F0055F5B-7829-7F49-926B-2103B8CB935B}" srcId="{55790F57-D1F5-E843-93F6-0DA25C0A06C5}" destId="{E81CA7DB-C9C2-EE48-AFDA-53011377702E}" srcOrd="3" destOrd="0" parTransId="{F3D5E134-8D99-B844-ABED-C67C24576774}" sibTransId="{31DBC28C-C519-A84F-9A35-D5CCE0D10167}"/>
    <dgm:cxn modelId="{A91A8372-C244-DE47-BEA3-2CADC009B835}" srcId="{55790F57-D1F5-E843-93F6-0DA25C0A06C5}" destId="{D1484900-3A66-5B4C-A18B-1F774BEE2596}" srcOrd="4" destOrd="0" parTransId="{70269347-A68B-054A-9E1D-465C7E83B5A9}" sibTransId="{F1238A16-7D5C-F241-AFA0-4572314BE008}"/>
    <dgm:cxn modelId="{6946A105-17B9-4740-B08F-CDE5F9EDEEC5}" type="presOf" srcId="{2F7A6208-AB41-EC4A-9E1C-81203AA76F47}" destId="{27C298DE-126A-5F42-8BA3-122456D20F8C}" srcOrd="0" destOrd="0" presId="urn:microsoft.com/office/officeart/2005/8/layout/hChevron3"/>
    <dgm:cxn modelId="{E576EBB5-3516-A34F-A5BF-3B4AF189A3F5}" srcId="{55790F57-D1F5-E843-93F6-0DA25C0A06C5}" destId="{3C2BDACD-291B-F14B-95D0-A3872DADD3E0}" srcOrd="1" destOrd="0" parTransId="{DB80E401-2BE5-BC49-B000-F9729D9A51DE}" sibTransId="{F1E1B1AD-B8FB-ED48-83E9-BB248D87FAAB}"/>
    <dgm:cxn modelId="{6F63086F-E351-E848-9836-92C42721247D}" type="presOf" srcId="{FFAEF97C-37C1-C146-AA0C-1E965B53F4F6}" destId="{DCFA43AF-F7FD-8C41-A2F4-C48DD5ECCE3F}" srcOrd="0" destOrd="0" presId="urn:microsoft.com/office/officeart/2005/8/layout/hChevron3"/>
    <dgm:cxn modelId="{318D6B25-5449-D447-B6D9-9CED77069757}" srcId="{55790F57-D1F5-E843-93F6-0DA25C0A06C5}" destId="{886E4EE2-3E4C-E944-BDE7-A5083D56A67C}" srcOrd="2" destOrd="0" parTransId="{AD4070F0-88CA-6A4C-8E33-524D4FC19C59}" sibTransId="{686A9AE8-EAFD-4A46-A837-F17EF9D580B4}"/>
    <dgm:cxn modelId="{7DF953A5-652F-7D4F-BDED-4DD4E338CC03}" type="presOf" srcId="{E81CA7DB-C9C2-EE48-AFDA-53011377702E}" destId="{29EA03AF-26BB-4546-B43E-4E4BD6D113D1}" srcOrd="0" destOrd="0" presId="urn:microsoft.com/office/officeart/2005/8/layout/hChevron3"/>
    <dgm:cxn modelId="{664DB6E1-77B6-CF44-B0D4-A39DB96DA5C0}" srcId="{55790F57-D1F5-E843-93F6-0DA25C0A06C5}" destId="{2F7A6208-AB41-EC4A-9E1C-81203AA76F47}" srcOrd="5" destOrd="0" parTransId="{C0300F6B-B812-5C42-9971-876F0CFCAD90}" sibTransId="{6431F3C5-3220-1043-863F-71A43F294752}"/>
    <dgm:cxn modelId="{A1C14060-19F4-1D44-AE69-58348F3EA485}" type="presParOf" srcId="{7020798B-49A4-CE44-AEB0-E1538DF2B0A6}" destId="{DCFA43AF-F7FD-8C41-A2F4-C48DD5ECCE3F}" srcOrd="0" destOrd="0" presId="urn:microsoft.com/office/officeart/2005/8/layout/hChevron3"/>
    <dgm:cxn modelId="{E96328D9-745F-104E-810B-2F94F511F1D4}" type="presParOf" srcId="{7020798B-49A4-CE44-AEB0-E1538DF2B0A6}" destId="{FD9299A7-4A81-AA42-8D5E-BD11103D10C7}" srcOrd="1" destOrd="0" presId="urn:microsoft.com/office/officeart/2005/8/layout/hChevron3"/>
    <dgm:cxn modelId="{029DA5A9-FE61-A744-BAA8-E98FEE736357}" type="presParOf" srcId="{7020798B-49A4-CE44-AEB0-E1538DF2B0A6}" destId="{E1E7DDFA-1066-5848-935F-E740A75A7ED8}" srcOrd="2" destOrd="0" presId="urn:microsoft.com/office/officeart/2005/8/layout/hChevron3"/>
    <dgm:cxn modelId="{9B6FACE2-90C0-074A-AAB4-281A7760A636}" type="presParOf" srcId="{7020798B-49A4-CE44-AEB0-E1538DF2B0A6}" destId="{480FB401-3D53-A04B-BE2A-6112254A7019}" srcOrd="3" destOrd="0" presId="urn:microsoft.com/office/officeart/2005/8/layout/hChevron3"/>
    <dgm:cxn modelId="{5F5D10CE-6D9D-E24F-8056-D33DFB9C62D2}" type="presParOf" srcId="{7020798B-49A4-CE44-AEB0-E1538DF2B0A6}" destId="{53FA4D87-5FFA-344F-995D-C380318270AD}" srcOrd="4" destOrd="0" presId="urn:microsoft.com/office/officeart/2005/8/layout/hChevron3"/>
    <dgm:cxn modelId="{B499B83B-2115-AD46-9A12-3275C396BAE3}" type="presParOf" srcId="{7020798B-49A4-CE44-AEB0-E1538DF2B0A6}" destId="{832960B9-640D-CF4C-9B90-AB666352428A}" srcOrd="5" destOrd="0" presId="urn:microsoft.com/office/officeart/2005/8/layout/hChevron3"/>
    <dgm:cxn modelId="{659C82F9-F3F5-E648-AF63-FE0DE46F0D23}" type="presParOf" srcId="{7020798B-49A4-CE44-AEB0-E1538DF2B0A6}" destId="{29EA03AF-26BB-4546-B43E-4E4BD6D113D1}" srcOrd="6" destOrd="0" presId="urn:microsoft.com/office/officeart/2005/8/layout/hChevron3"/>
    <dgm:cxn modelId="{1DB51FF5-0F5B-4047-8F4D-B1BD2781F3F9}" type="presParOf" srcId="{7020798B-49A4-CE44-AEB0-E1538DF2B0A6}" destId="{96C2E491-3D68-414B-B375-1CCCF54EF449}" srcOrd="7" destOrd="0" presId="urn:microsoft.com/office/officeart/2005/8/layout/hChevron3"/>
    <dgm:cxn modelId="{AABAE85E-72B8-3841-AAF8-4D7A464E30CE}" type="presParOf" srcId="{7020798B-49A4-CE44-AEB0-E1538DF2B0A6}" destId="{3F089A00-6630-844F-925A-FE90EF209270}" srcOrd="8" destOrd="0" presId="urn:microsoft.com/office/officeart/2005/8/layout/hChevron3"/>
    <dgm:cxn modelId="{B8B28626-6E81-FC44-8B70-A483432EE725}" type="presParOf" srcId="{7020798B-49A4-CE44-AEB0-E1538DF2B0A6}" destId="{C249C7A9-38E7-1047-8926-AEEEDF4A9D6A}" srcOrd="9" destOrd="0" presId="urn:microsoft.com/office/officeart/2005/8/layout/hChevron3"/>
    <dgm:cxn modelId="{16B81CFB-97A6-C748-9A9E-84512637DD48}" type="presParOf" srcId="{7020798B-49A4-CE44-AEB0-E1538DF2B0A6}" destId="{27C298DE-126A-5F42-8BA3-122456D20F8C}" srcOrd="10" destOrd="0" presId="urn:microsoft.com/office/officeart/2005/8/layout/hChevron3"/>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A43AF-F7FD-8C41-A2F4-C48DD5ECCE3F}">
      <dsp:nvSpPr>
        <dsp:cNvPr id="0" name=""/>
        <dsp:cNvSpPr/>
      </dsp:nvSpPr>
      <dsp:spPr>
        <a:xfrm>
          <a:off x="744" y="309121"/>
          <a:ext cx="1218902" cy="48756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8006" tIns="24003" rIns="12002" bIns="24003" numCol="1" spcCol="1270" anchor="ctr" anchorCtr="0">
          <a:noAutofit/>
        </a:bodyPr>
        <a:lstStyle/>
        <a:p>
          <a:pPr lvl="0" algn="ctr" defTabSz="400050">
            <a:lnSpc>
              <a:spcPct val="90000"/>
            </a:lnSpc>
            <a:spcBef>
              <a:spcPct val="0"/>
            </a:spcBef>
            <a:spcAft>
              <a:spcPct val="35000"/>
            </a:spcAft>
          </a:pPr>
          <a:r>
            <a:rPr lang="en-US" sz="900" kern="1200" dirty="0" smtClean="0"/>
            <a:t>Business Case</a:t>
          </a:r>
          <a:endParaRPr lang="en-US" sz="900" kern="1200" dirty="0"/>
        </a:p>
      </dsp:txBody>
      <dsp:txXfrm>
        <a:off x="744" y="309121"/>
        <a:ext cx="1097012" cy="487560"/>
      </dsp:txXfrm>
    </dsp:sp>
    <dsp:sp modelId="{E1E7DDFA-1066-5848-935F-E740A75A7ED8}">
      <dsp:nvSpPr>
        <dsp:cNvPr id="0" name=""/>
        <dsp:cNvSpPr/>
      </dsp:nvSpPr>
      <dsp:spPr>
        <a:xfrm>
          <a:off x="975866"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en-US" sz="900" kern="1200" dirty="0" smtClean="0"/>
            <a:t>Requirements</a:t>
          </a:r>
        </a:p>
      </dsp:txBody>
      <dsp:txXfrm>
        <a:off x="1219646" y="309121"/>
        <a:ext cx="731342" cy="487560"/>
      </dsp:txXfrm>
    </dsp:sp>
    <dsp:sp modelId="{53FA4D87-5FFA-344F-995D-C380318270AD}">
      <dsp:nvSpPr>
        <dsp:cNvPr id="0" name=""/>
        <dsp:cNvSpPr/>
      </dsp:nvSpPr>
      <dsp:spPr>
        <a:xfrm>
          <a:off x="1950987"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en-US" sz="900" kern="1200" dirty="0" smtClean="0"/>
            <a:t>Use Case</a:t>
          </a:r>
          <a:endParaRPr lang="en-US" sz="900" kern="1200" dirty="0"/>
        </a:p>
      </dsp:txBody>
      <dsp:txXfrm>
        <a:off x="2194767" y="309121"/>
        <a:ext cx="731342" cy="487560"/>
      </dsp:txXfrm>
    </dsp:sp>
    <dsp:sp modelId="{EE26860B-80B0-6F49-A8B0-21658A139ABA}">
      <dsp:nvSpPr>
        <dsp:cNvPr id="0" name=""/>
        <dsp:cNvSpPr/>
      </dsp:nvSpPr>
      <dsp:spPr>
        <a:xfrm>
          <a:off x="2926109"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en-US" sz="900" kern="1200" dirty="0" smtClean="0"/>
            <a:t>Features</a:t>
          </a:r>
          <a:endParaRPr lang="en-US" sz="900" kern="1200" dirty="0"/>
        </a:p>
      </dsp:txBody>
      <dsp:txXfrm>
        <a:off x="3169889" y="309121"/>
        <a:ext cx="731342" cy="487560"/>
      </dsp:txXfrm>
    </dsp:sp>
    <dsp:sp modelId="{3F089A00-6630-844F-925A-FE90EF209270}">
      <dsp:nvSpPr>
        <dsp:cNvPr id="0" name=""/>
        <dsp:cNvSpPr/>
      </dsp:nvSpPr>
      <dsp:spPr>
        <a:xfrm>
          <a:off x="3901231"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en-US" sz="900" kern="1200" dirty="0" smtClean="0"/>
            <a:t>Plan</a:t>
          </a:r>
          <a:endParaRPr lang="en-US" sz="900" kern="1200" dirty="0"/>
        </a:p>
      </dsp:txBody>
      <dsp:txXfrm>
        <a:off x="4145011" y="309121"/>
        <a:ext cx="731342" cy="487560"/>
      </dsp:txXfrm>
    </dsp:sp>
    <dsp:sp modelId="{27C298DE-126A-5F42-8BA3-122456D20F8C}">
      <dsp:nvSpPr>
        <dsp:cNvPr id="0" name=""/>
        <dsp:cNvSpPr/>
      </dsp:nvSpPr>
      <dsp:spPr>
        <a:xfrm>
          <a:off x="4876353"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6005" tIns="24003" rIns="12002" bIns="24003" numCol="1" spcCol="1270" anchor="ctr" anchorCtr="0">
          <a:noAutofit/>
        </a:bodyPr>
        <a:lstStyle/>
        <a:p>
          <a:pPr lvl="0" algn="ctr" defTabSz="400050">
            <a:lnSpc>
              <a:spcPct val="90000"/>
            </a:lnSpc>
            <a:spcBef>
              <a:spcPct val="0"/>
            </a:spcBef>
            <a:spcAft>
              <a:spcPct val="35000"/>
            </a:spcAft>
          </a:pPr>
          <a:r>
            <a:rPr lang="en-US" sz="900" kern="1200" dirty="0" smtClean="0"/>
            <a:t>Go to market</a:t>
          </a:r>
          <a:endParaRPr lang="en-US" sz="900" kern="1200" dirty="0"/>
        </a:p>
      </dsp:txBody>
      <dsp:txXfrm>
        <a:off x="5120133" y="309121"/>
        <a:ext cx="731342" cy="487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A43AF-F7FD-8C41-A2F4-C48DD5ECCE3F}">
      <dsp:nvSpPr>
        <dsp:cNvPr id="0" name=""/>
        <dsp:cNvSpPr/>
      </dsp:nvSpPr>
      <dsp:spPr>
        <a:xfrm>
          <a:off x="744" y="309121"/>
          <a:ext cx="1218902" cy="48756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4676"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Design</a:t>
          </a:r>
          <a:endParaRPr lang="en-US" sz="1400" kern="1200" dirty="0"/>
        </a:p>
      </dsp:txBody>
      <dsp:txXfrm>
        <a:off x="744" y="309121"/>
        <a:ext cx="1097012" cy="487560"/>
      </dsp:txXfrm>
    </dsp:sp>
    <dsp:sp modelId="{870A46BE-9872-1F4A-96F3-4EF8269F9BB0}">
      <dsp:nvSpPr>
        <dsp:cNvPr id="0" name=""/>
        <dsp:cNvSpPr/>
      </dsp:nvSpPr>
      <dsp:spPr>
        <a:xfrm>
          <a:off x="975866"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Code</a:t>
          </a:r>
          <a:endParaRPr lang="en-US" sz="1400" kern="1200" dirty="0"/>
        </a:p>
      </dsp:txBody>
      <dsp:txXfrm>
        <a:off x="1219646" y="309121"/>
        <a:ext cx="731342" cy="487560"/>
      </dsp:txXfrm>
    </dsp:sp>
    <dsp:sp modelId="{53FA4D87-5FFA-344F-995D-C380318270AD}">
      <dsp:nvSpPr>
        <dsp:cNvPr id="0" name=""/>
        <dsp:cNvSpPr/>
      </dsp:nvSpPr>
      <dsp:spPr>
        <a:xfrm>
          <a:off x="1950987"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Refactor</a:t>
          </a:r>
          <a:endParaRPr lang="en-US" sz="1400" kern="1200" dirty="0"/>
        </a:p>
      </dsp:txBody>
      <dsp:txXfrm>
        <a:off x="2194767" y="309121"/>
        <a:ext cx="731342" cy="487560"/>
      </dsp:txXfrm>
    </dsp:sp>
    <dsp:sp modelId="{29EA03AF-26BB-4546-B43E-4E4BD6D113D1}">
      <dsp:nvSpPr>
        <dsp:cNvPr id="0" name=""/>
        <dsp:cNvSpPr/>
      </dsp:nvSpPr>
      <dsp:spPr>
        <a:xfrm>
          <a:off x="2926109"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Unit Test</a:t>
          </a:r>
          <a:endParaRPr lang="en-US" sz="1400" kern="1200" dirty="0"/>
        </a:p>
      </dsp:txBody>
      <dsp:txXfrm>
        <a:off x="3169889" y="309121"/>
        <a:ext cx="731342" cy="487560"/>
      </dsp:txXfrm>
    </dsp:sp>
    <dsp:sp modelId="{3F089A00-6630-844F-925A-FE90EF209270}">
      <dsp:nvSpPr>
        <dsp:cNvPr id="0" name=""/>
        <dsp:cNvSpPr/>
      </dsp:nvSpPr>
      <dsp:spPr>
        <a:xfrm>
          <a:off x="3901231"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Bug Fix</a:t>
          </a:r>
          <a:endParaRPr lang="en-US" sz="1400" kern="1200" dirty="0"/>
        </a:p>
      </dsp:txBody>
      <dsp:txXfrm>
        <a:off x="4145011" y="309121"/>
        <a:ext cx="731342" cy="487560"/>
      </dsp:txXfrm>
    </dsp:sp>
    <dsp:sp modelId="{27C298DE-126A-5F42-8BA3-122456D20F8C}">
      <dsp:nvSpPr>
        <dsp:cNvPr id="0" name=""/>
        <dsp:cNvSpPr/>
      </dsp:nvSpPr>
      <dsp:spPr>
        <a:xfrm>
          <a:off x="4876353"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6007" tIns="37338" rIns="18669" bIns="37338" numCol="1" spcCol="1270" anchor="ctr" anchorCtr="0">
          <a:noAutofit/>
        </a:bodyPr>
        <a:lstStyle/>
        <a:p>
          <a:pPr lvl="0" algn="ctr" defTabSz="622300">
            <a:lnSpc>
              <a:spcPct val="90000"/>
            </a:lnSpc>
            <a:spcBef>
              <a:spcPct val="0"/>
            </a:spcBef>
            <a:spcAft>
              <a:spcPct val="35000"/>
            </a:spcAft>
          </a:pPr>
          <a:r>
            <a:rPr lang="en-US" sz="1400" kern="1200" dirty="0" smtClean="0"/>
            <a:t>Deploy</a:t>
          </a:r>
          <a:endParaRPr lang="en-US" sz="1400" kern="1200" dirty="0"/>
        </a:p>
      </dsp:txBody>
      <dsp:txXfrm>
        <a:off x="5120133" y="309121"/>
        <a:ext cx="731342" cy="487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A43AF-F7FD-8C41-A2F4-C48DD5ECCE3F}">
      <dsp:nvSpPr>
        <dsp:cNvPr id="0" name=""/>
        <dsp:cNvSpPr/>
      </dsp:nvSpPr>
      <dsp:spPr>
        <a:xfrm>
          <a:off x="744" y="309121"/>
          <a:ext cx="1218902" cy="487560"/>
        </a:xfrm>
        <a:prstGeom prst="homePlat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8674"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Provision</a:t>
          </a:r>
          <a:endParaRPr lang="en-US" sz="1100" kern="1200" dirty="0"/>
        </a:p>
      </dsp:txBody>
      <dsp:txXfrm>
        <a:off x="744" y="309121"/>
        <a:ext cx="1097012" cy="487560"/>
      </dsp:txXfrm>
    </dsp:sp>
    <dsp:sp modelId="{E1E7DDFA-1066-5848-935F-E740A75A7ED8}">
      <dsp:nvSpPr>
        <dsp:cNvPr id="0" name=""/>
        <dsp:cNvSpPr/>
      </dsp:nvSpPr>
      <dsp:spPr>
        <a:xfrm>
          <a:off x="975866"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Configure</a:t>
          </a:r>
          <a:endParaRPr lang="en-US" sz="1100" kern="1200" dirty="0"/>
        </a:p>
      </dsp:txBody>
      <dsp:txXfrm>
        <a:off x="1219646" y="309121"/>
        <a:ext cx="731342" cy="487560"/>
      </dsp:txXfrm>
    </dsp:sp>
    <dsp:sp modelId="{53FA4D87-5FFA-344F-995D-C380318270AD}">
      <dsp:nvSpPr>
        <dsp:cNvPr id="0" name=""/>
        <dsp:cNvSpPr/>
      </dsp:nvSpPr>
      <dsp:spPr>
        <a:xfrm>
          <a:off x="1950987"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Orchestrate</a:t>
          </a:r>
          <a:endParaRPr lang="en-US" sz="1100" kern="1200" dirty="0"/>
        </a:p>
      </dsp:txBody>
      <dsp:txXfrm>
        <a:off x="2194767" y="309121"/>
        <a:ext cx="731342" cy="487560"/>
      </dsp:txXfrm>
    </dsp:sp>
    <dsp:sp modelId="{29EA03AF-26BB-4546-B43E-4E4BD6D113D1}">
      <dsp:nvSpPr>
        <dsp:cNvPr id="0" name=""/>
        <dsp:cNvSpPr/>
      </dsp:nvSpPr>
      <dsp:spPr>
        <a:xfrm>
          <a:off x="2926109"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Deploy</a:t>
          </a:r>
          <a:endParaRPr lang="en-US" sz="1100" kern="1200" dirty="0"/>
        </a:p>
      </dsp:txBody>
      <dsp:txXfrm>
        <a:off x="3169889" y="309121"/>
        <a:ext cx="731342" cy="487560"/>
      </dsp:txXfrm>
    </dsp:sp>
    <dsp:sp modelId="{3F089A00-6630-844F-925A-FE90EF209270}">
      <dsp:nvSpPr>
        <dsp:cNvPr id="0" name=""/>
        <dsp:cNvSpPr/>
      </dsp:nvSpPr>
      <dsp:spPr>
        <a:xfrm>
          <a:off x="3901231"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Report</a:t>
          </a:r>
          <a:endParaRPr lang="en-US" sz="1100" kern="1200" dirty="0"/>
        </a:p>
      </dsp:txBody>
      <dsp:txXfrm>
        <a:off x="4145011" y="309121"/>
        <a:ext cx="731342" cy="487560"/>
      </dsp:txXfrm>
    </dsp:sp>
    <dsp:sp modelId="{27C298DE-126A-5F42-8BA3-122456D20F8C}">
      <dsp:nvSpPr>
        <dsp:cNvPr id="0" name=""/>
        <dsp:cNvSpPr/>
      </dsp:nvSpPr>
      <dsp:spPr>
        <a:xfrm>
          <a:off x="4876353" y="309121"/>
          <a:ext cx="1218902" cy="487560"/>
        </a:xfrm>
        <a:prstGeom prst="chevron">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006" tIns="29337" rIns="14669" bIns="29337" numCol="1" spcCol="1270" anchor="ctr" anchorCtr="0">
          <a:noAutofit/>
        </a:bodyPr>
        <a:lstStyle/>
        <a:p>
          <a:pPr lvl="0" algn="ctr" defTabSz="488950">
            <a:lnSpc>
              <a:spcPct val="90000"/>
            </a:lnSpc>
            <a:spcBef>
              <a:spcPct val="0"/>
            </a:spcBef>
            <a:spcAft>
              <a:spcPct val="35000"/>
            </a:spcAft>
          </a:pPr>
          <a:r>
            <a:rPr lang="en-US" sz="1100" kern="1200" dirty="0" smtClean="0"/>
            <a:t>Monitor</a:t>
          </a:r>
          <a:endParaRPr lang="en-US" sz="1100" kern="1200" dirty="0"/>
        </a:p>
      </dsp:txBody>
      <dsp:txXfrm>
        <a:off x="5120133" y="309121"/>
        <a:ext cx="731342" cy="48756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0B25AC41-3BEC-9247-8322-91B80C013F2D}" type="datetimeFigureOut">
              <a:rPr lang="en-US" smtClean="0"/>
              <a:pPr/>
              <a:t>10/7/14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354104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7835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b="0" kern="1200" dirty="0" smtClean="0">
                <a:solidFill>
                  <a:schemeClr val="tx1"/>
                </a:solidFill>
                <a:latin typeface="+mn-lt"/>
                <a:ea typeface="+mn-ea"/>
                <a:cs typeface="+mn-cs"/>
              </a:rPr>
              <a:t>Building/testing software projects continuously, improve</a:t>
            </a:r>
            <a:r>
              <a:rPr lang="en-US" sz="1200" b="0" kern="1200" baseline="0" dirty="0" smtClean="0">
                <a:solidFill>
                  <a:schemeClr val="tx1"/>
                </a:solidFill>
                <a:latin typeface="+mn-lt"/>
                <a:ea typeface="+mn-ea"/>
                <a:cs typeface="+mn-cs"/>
              </a:rPr>
              <a:t> software quality</a:t>
            </a:r>
            <a:endParaRPr lang="en-US" sz="1200" b="0" kern="1200" dirty="0" smtClean="0">
              <a:solidFill>
                <a:schemeClr val="tx1"/>
              </a:solidFill>
              <a:latin typeface="+mn-lt"/>
              <a:ea typeface="+mn-ea"/>
              <a:cs typeface="+mn-cs"/>
            </a:endParaRPr>
          </a:p>
          <a:p>
            <a:pPr marL="171450" indent="-171450">
              <a:buFont typeface="Arial"/>
              <a:buChar char="•"/>
            </a:pPr>
            <a:r>
              <a:rPr lang="en-US" sz="1200" b="0" kern="1200" dirty="0" smtClean="0">
                <a:solidFill>
                  <a:schemeClr val="tx1"/>
                </a:solidFill>
                <a:latin typeface="+mn-lt"/>
                <a:ea typeface="+mn-ea"/>
                <a:cs typeface="+mn-cs"/>
              </a:rPr>
              <a:t>Monitoring executions of externally-run jobs</a:t>
            </a:r>
          </a:p>
          <a:p>
            <a:pPr marL="171450" indent="-171450">
              <a:buFont typeface="Arial"/>
              <a:buChar char="•"/>
            </a:pPr>
            <a:r>
              <a:rPr lang="en-US" sz="1200" b="0" kern="1200" dirty="0" smtClean="0">
                <a:solidFill>
                  <a:schemeClr val="tx1"/>
                </a:solidFill>
                <a:latin typeface="+mn-lt"/>
                <a:ea typeface="+mn-ea"/>
                <a:cs typeface="+mn-cs"/>
              </a:rPr>
              <a:t>Scheduling,</a:t>
            </a:r>
            <a:r>
              <a:rPr lang="en-US" sz="1200" b="0" kern="1200" baseline="0" dirty="0" smtClean="0">
                <a:solidFill>
                  <a:schemeClr val="tx1"/>
                </a:solidFill>
                <a:latin typeface="+mn-lt"/>
                <a:ea typeface="+mn-ea"/>
                <a:cs typeface="+mn-cs"/>
              </a:rPr>
              <a:t> </a:t>
            </a:r>
            <a:r>
              <a:rPr lang="en-US" sz="1200" b="0" kern="1200" baseline="0" dirty="0" err="1" smtClean="0">
                <a:solidFill>
                  <a:schemeClr val="tx1"/>
                </a:solidFill>
                <a:latin typeface="+mn-lt"/>
                <a:ea typeface="+mn-ea"/>
                <a:cs typeface="+mn-cs"/>
              </a:rPr>
              <a:t>cron</a:t>
            </a:r>
            <a:r>
              <a:rPr lang="en-US" sz="1200" b="0" kern="1200" baseline="0" dirty="0" smtClean="0">
                <a:solidFill>
                  <a:schemeClr val="tx1"/>
                </a:solidFill>
                <a:latin typeface="+mn-lt"/>
                <a:ea typeface="+mn-ea"/>
                <a:cs typeface="+mn-cs"/>
              </a:rPr>
              <a:t> jobs</a:t>
            </a:r>
          </a:p>
          <a:p>
            <a:pPr marL="171450" indent="-171450">
              <a:buFont typeface="Arial"/>
              <a:buChar char="•"/>
            </a:pPr>
            <a:r>
              <a:rPr lang="en-US" sz="1200" b="0" kern="1200" baseline="0" dirty="0" smtClean="0">
                <a:solidFill>
                  <a:schemeClr val="tx1"/>
                </a:solidFill>
                <a:latin typeface="+mn-lt"/>
                <a:ea typeface="+mn-ea"/>
                <a:cs typeface="+mn-cs"/>
              </a:rPr>
              <a:t>Dashboards &amp; Reports</a:t>
            </a:r>
          </a:p>
          <a:p>
            <a:pPr marL="171450" indent="-171450">
              <a:buFont typeface="Arial"/>
              <a:buChar char="•"/>
            </a:pPr>
            <a:r>
              <a:rPr lang="en-US" sz="1200" b="0" kern="1200" baseline="0" dirty="0" smtClean="0">
                <a:solidFill>
                  <a:schemeClr val="tx1"/>
                </a:solidFill>
                <a:latin typeface="+mn-lt"/>
                <a:ea typeface="+mn-ea"/>
                <a:cs typeface="+mn-cs"/>
              </a:rPr>
              <a:t>Numerous plugins – version control, </a:t>
            </a:r>
            <a:r>
              <a:rPr lang="en-US" sz="1200" b="0" kern="1200" baseline="0" dirty="0" err="1" smtClean="0">
                <a:solidFill>
                  <a:schemeClr val="tx1"/>
                </a:solidFill>
                <a:latin typeface="+mn-lt"/>
                <a:ea typeface="+mn-ea"/>
                <a:cs typeface="+mn-cs"/>
              </a:rPr>
              <a:t>Mavern</a:t>
            </a:r>
            <a:r>
              <a:rPr lang="en-US" sz="1200" b="0" kern="1200" baseline="0" dirty="0" smtClean="0">
                <a:solidFill>
                  <a:schemeClr val="tx1"/>
                </a:solidFill>
                <a:latin typeface="+mn-lt"/>
                <a:ea typeface="+mn-ea"/>
                <a:cs typeface="+mn-cs"/>
              </a:rPr>
              <a:t>, ant, </a:t>
            </a:r>
          </a:p>
          <a:p>
            <a:pPr marL="171450" indent="-171450">
              <a:buFont typeface="Arial"/>
              <a:buChar char="•"/>
            </a:pPr>
            <a:endParaRPr lang="en-US" sz="1200" b="0" kern="1200" dirty="0" smtClean="0">
              <a:solidFill>
                <a:schemeClr val="tx1"/>
              </a:solidFill>
              <a:latin typeface="+mn-lt"/>
              <a:ea typeface="+mn-ea"/>
              <a:cs typeface="+mn-cs"/>
            </a:endParaRPr>
          </a:p>
          <a:p>
            <a:r>
              <a:rPr lang="en-US" dirty="0" smtClean="0"/>
              <a:t>Jenkins – Open Source, Industry Standard</a:t>
            </a:r>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11</a:t>
            </a:fld>
            <a:endParaRPr lang="en-US"/>
          </a:p>
        </p:txBody>
      </p:sp>
    </p:spTree>
    <p:extLst>
      <p:ext uri="{BB962C8B-B14F-4D97-AF65-F5344CB8AC3E}">
        <p14:creationId xmlns:p14="http://schemas.microsoft.com/office/powerpoint/2010/main" val="1477820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Pulling it all together</a:t>
            </a:r>
            <a:endParaRPr lang="en-US" baseline="0" dirty="0" smtClean="0"/>
          </a:p>
          <a:p>
            <a:r>
              <a:rPr lang="en-US" baseline="0" dirty="0" smtClean="0"/>
              <a:t>Two work streams APPLICATION and INFRASTRUCTURE</a:t>
            </a:r>
          </a:p>
          <a:p>
            <a:r>
              <a:rPr lang="en-US" baseline="0" dirty="0" smtClean="0"/>
              <a:t>Version control for code AND infrastructure </a:t>
            </a:r>
            <a:r>
              <a:rPr lang="en-US" baseline="0" dirty="0" err="1" smtClean="0"/>
              <a:t>configs</a:t>
            </a:r>
            <a:endParaRPr lang="en-US" baseline="0" dirty="0" smtClean="0"/>
          </a:p>
          <a:p>
            <a:r>
              <a:rPr lang="en-US" baseline="0" dirty="0" smtClean="0"/>
              <a:t>CICD for application code AND infrastructure </a:t>
            </a:r>
            <a:r>
              <a:rPr lang="en-US" baseline="0" dirty="0" err="1" smtClean="0"/>
              <a:t>configs</a:t>
            </a:r>
            <a:endParaRPr lang="en-US" baseline="0" dirty="0" smtClean="0"/>
          </a:p>
          <a:p>
            <a:r>
              <a:rPr lang="en-US" baseline="0" dirty="0" smtClean="0"/>
              <a:t>Can deploy independently or together using AMIs</a:t>
            </a:r>
          </a:p>
          <a:p>
            <a:r>
              <a:rPr lang="en-US" baseline="0" dirty="0" smtClean="0"/>
              <a:t>All process are iterative</a:t>
            </a:r>
            <a:endParaRPr lang="en-US" dirty="0"/>
          </a:p>
        </p:txBody>
      </p:sp>
      <p:sp>
        <p:nvSpPr>
          <p:cNvPr id="4" name="Slide Number Placeholder 3"/>
          <p:cNvSpPr>
            <a:spLocks noGrp="1"/>
          </p:cNvSpPr>
          <p:nvPr>
            <p:ph type="sldNum" sz="quarter" idx="10"/>
          </p:nvPr>
        </p:nvSpPr>
        <p:spPr/>
        <p:txBody>
          <a:bodyPr/>
          <a:lstStyle/>
          <a:p>
            <a:fld id="{D325FF58-46CD-48C7-A8F8-EAB16A580E28}" type="slidenum">
              <a:rPr lang="en-US" smtClean="0"/>
              <a:t>12</a:t>
            </a:fld>
            <a:endParaRPr lang="en-US"/>
          </a:p>
        </p:txBody>
      </p:sp>
    </p:spTree>
    <p:extLst>
      <p:ext uri="{BB962C8B-B14F-4D97-AF65-F5344CB8AC3E}">
        <p14:creationId xmlns:p14="http://schemas.microsoft.com/office/powerpoint/2010/main" val="25318267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F9900B-8C03-CA4E-851F-FCC5159C9D2D}" type="slidenum">
              <a:rPr lang="en-US" smtClean="0"/>
              <a:t>14</a:t>
            </a:fld>
            <a:endParaRPr lang="en-US"/>
          </a:p>
        </p:txBody>
      </p:sp>
    </p:spTree>
    <p:extLst>
      <p:ext uri="{BB962C8B-B14F-4D97-AF65-F5344CB8AC3E}">
        <p14:creationId xmlns:p14="http://schemas.microsoft.com/office/powerpoint/2010/main" val="3469231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Elastic Beanstalk </a:t>
            </a:r>
          </a:p>
          <a:p>
            <a:r>
              <a:rPr lang="en-US" baseline="0" dirty="0" smtClean="0"/>
              <a:t>– application container</a:t>
            </a:r>
          </a:p>
          <a:p>
            <a:r>
              <a:rPr lang="en-US" baseline="0" dirty="0" smtClean="0"/>
              <a:t>-  Setup and managing an application's infrastructure</a:t>
            </a:r>
          </a:p>
          <a:p>
            <a:pPr marL="171450" indent="-171450">
              <a:buFontTx/>
              <a:buChar char="-"/>
            </a:pPr>
            <a:r>
              <a:rPr lang="en-US" baseline="0" dirty="0" smtClean="0"/>
              <a:t>Provides support for common architectures</a:t>
            </a:r>
          </a:p>
          <a:p>
            <a:pPr marL="171450" indent="-171450">
              <a:buFontTx/>
              <a:buChar char="-"/>
            </a:pPr>
            <a:r>
              <a:rPr lang="en-US" baseline="0" dirty="0" smtClean="0"/>
              <a:t>Can be customized</a:t>
            </a:r>
            <a:endParaRPr lang="en-US" dirty="0"/>
          </a:p>
        </p:txBody>
      </p:sp>
      <p:sp>
        <p:nvSpPr>
          <p:cNvPr id="4" name="Slide Number Placeholder 3"/>
          <p:cNvSpPr>
            <a:spLocks noGrp="1"/>
          </p:cNvSpPr>
          <p:nvPr>
            <p:ph type="sldNum" sz="quarter" idx="10"/>
          </p:nvPr>
        </p:nvSpPr>
        <p:spPr/>
        <p:txBody>
          <a:bodyPr/>
          <a:lstStyle/>
          <a:p>
            <a:fld id="{C84A6AF9-67C1-984A-805D-3E85C9691F52}" type="slidenum">
              <a:rPr lang="en-US" smtClean="0"/>
              <a:t>17</a:t>
            </a:fld>
            <a:endParaRPr lang="en-US"/>
          </a:p>
        </p:txBody>
      </p:sp>
    </p:spTree>
    <p:extLst>
      <p:ext uri="{BB962C8B-B14F-4D97-AF65-F5344CB8AC3E}">
        <p14:creationId xmlns:p14="http://schemas.microsoft.com/office/powerpoint/2010/main" val="3671319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AWS</a:t>
            </a:r>
            <a:r>
              <a:rPr lang="en-US" baseline="0" dirty="0" smtClean="0"/>
              <a:t> Elastic Beanstalk supports several platforms, including Java, Windows (and .NET), Node.js, PHP, and Ruby.</a:t>
            </a:r>
          </a:p>
        </p:txBody>
      </p:sp>
      <p:sp>
        <p:nvSpPr>
          <p:cNvPr id="4" name="Slide Number Placeholder 3"/>
          <p:cNvSpPr>
            <a:spLocks noGrp="1"/>
          </p:cNvSpPr>
          <p:nvPr>
            <p:ph type="sldNum" sz="quarter" idx="10"/>
          </p:nvPr>
        </p:nvSpPr>
        <p:spPr/>
        <p:txBody>
          <a:bodyPr/>
          <a:lstStyle/>
          <a:p>
            <a:fld id="{C84A6AF9-67C1-984A-805D-3E85C9691F52}" type="slidenum">
              <a:rPr lang="en-US" smtClean="0"/>
              <a:t>18</a:t>
            </a:fld>
            <a:endParaRPr lang="en-US"/>
          </a:p>
        </p:txBody>
      </p:sp>
    </p:spTree>
    <p:extLst>
      <p:ext uri="{BB962C8B-B14F-4D97-AF65-F5344CB8AC3E}">
        <p14:creationId xmlns:p14="http://schemas.microsoft.com/office/powerpoint/2010/main" val="2127516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a:t>
            </a:r>
            <a:r>
              <a:rPr lang="en-US" baseline="0" dirty="0" smtClean="0"/>
              <a:t> Elastic Beanstalk Architecture</a:t>
            </a:r>
          </a:p>
        </p:txBody>
      </p:sp>
      <p:sp>
        <p:nvSpPr>
          <p:cNvPr id="4" name="Slide Number Placeholder 3"/>
          <p:cNvSpPr>
            <a:spLocks noGrp="1"/>
          </p:cNvSpPr>
          <p:nvPr>
            <p:ph type="sldNum" sz="quarter" idx="10"/>
          </p:nvPr>
        </p:nvSpPr>
        <p:spPr/>
        <p:txBody>
          <a:bodyPr/>
          <a:lstStyle/>
          <a:p>
            <a:fld id="{C84A6AF9-67C1-984A-805D-3E85C9691F52}" type="slidenum">
              <a:rPr lang="en-US" smtClean="0"/>
              <a:t>19</a:t>
            </a:fld>
            <a:endParaRPr lang="en-US"/>
          </a:p>
        </p:txBody>
      </p:sp>
    </p:spTree>
    <p:extLst>
      <p:ext uri="{BB962C8B-B14F-4D97-AF65-F5344CB8AC3E}">
        <p14:creationId xmlns:p14="http://schemas.microsoft.com/office/powerpoint/2010/main" val="2078280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baseline="0" dirty="0" smtClean="0"/>
              <a:t>Scalability</a:t>
            </a:r>
            <a:r>
              <a:rPr lang="en-US" baseline="0" dirty="0" smtClean="0"/>
              <a:t>. Do you need to scale up, or scale out? Also, is your application as stateless as possible?</a:t>
            </a:r>
          </a:p>
          <a:p>
            <a:pPr marL="171450" indent="-171450">
              <a:buFont typeface="Arial" panose="020B0604020202020204" pitchFamily="34" charset="0"/>
              <a:buChar char="•"/>
            </a:pPr>
            <a:r>
              <a:rPr lang="en-US" b="1" baseline="0" dirty="0" smtClean="0"/>
              <a:t>Security</a:t>
            </a:r>
            <a:r>
              <a:rPr lang="en-US" baseline="0" dirty="0" smtClean="0"/>
              <a:t>. What are the security requirements of your organization? </a:t>
            </a:r>
          </a:p>
          <a:p>
            <a:pPr marL="171450" indent="-171450">
              <a:buFont typeface="Arial" panose="020B0604020202020204" pitchFamily="34" charset="0"/>
              <a:buChar char="•"/>
            </a:pPr>
            <a:r>
              <a:rPr lang="en-US" b="1" baseline="0" dirty="0" smtClean="0"/>
              <a:t>Persistent storage</a:t>
            </a:r>
            <a:r>
              <a:rPr lang="en-US" baseline="0" dirty="0" smtClean="0"/>
              <a:t>. Elastic Beanstalk does not use persistent storage. Apps need to leverage services like Amazon Elastic Block Store or Amazon S3.</a:t>
            </a:r>
          </a:p>
          <a:p>
            <a:pPr marL="171450" indent="-171450">
              <a:buFont typeface="Arial" panose="020B0604020202020204" pitchFamily="34" charset="0"/>
              <a:buChar char="•"/>
            </a:pPr>
            <a:r>
              <a:rPr lang="en-US" b="1" baseline="0" dirty="0" smtClean="0"/>
              <a:t>Fault tolerance</a:t>
            </a:r>
            <a:r>
              <a:rPr lang="en-US" baseline="0" dirty="0" smtClean="0"/>
              <a:t>. When you set up an Elastic Beanstalk environment, you can decide how many availability zones to use. We recommend that you use at least two (more is better) availability zones to help keep your system as available and fault tolerant as possible.</a:t>
            </a:r>
          </a:p>
          <a:p>
            <a:pPr marL="171450" indent="-171450">
              <a:buFont typeface="Arial" panose="020B0604020202020204" pitchFamily="34" charset="0"/>
              <a:buChar char="•"/>
            </a:pPr>
            <a:r>
              <a:rPr lang="en-US" b="1" baseline="0" dirty="0" smtClean="0"/>
              <a:t>Content delivery</a:t>
            </a:r>
            <a:r>
              <a:rPr lang="en-US" baseline="0" dirty="0" smtClean="0"/>
              <a:t>. How will users access your application? Leveraging tools like Route 53 and </a:t>
            </a:r>
            <a:r>
              <a:rPr lang="en-US" baseline="0" dirty="0" err="1" smtClean="0"/>
              <a:t>CloudFront</a:t>
            </a:r>
            <a:r>
              <a:rPr lang="en-US" baseline="0" dirty="0" smtClean="0"/>
              <a:t> can be advantageous.</a:t>
            </a:r>
          </a:p>
          <a:p>
            <a:pPr marL="171450" indent="-171450">
              <a:buFont typeface="Arial" panose="020B0604020202020204" pitchFamily="34" charset="0"/>
              <a:buChar char="•"/>
            </a:pPr>
            <a:r>
              <a:rPr lang="en-US" b="1" baseline="0" dirty="0" smtClean="0"/>
              <a:t>Software updates and patching</a:t>
            </a:r>
            <a:r>
              <a:rPr lang="en-US" baseline="0" dirty="0" smtClean="0"/>
              <a:t>. Running Elastic Beanstalk environments do not get automatically updated. Instead, you have to launch a new environment – or manage updates and patching separately.</a:t>
            </a:r>
            <a:endParaRPr lang="en-US" dirty="0"/>
          </a:p>
        </p:txBody>
      </p:sp>
      <p:sp>
        <p:nvSpPr>
          <p:cNvPr id="4" name="Slide Number Placeholder 3"/>
          <p:cNvSpPr>
            <a:spLocks noGrp="1"/>
          </p:cNvSpPr>
          <p:nvPr>
            <p:ph type="sldNum" sz="quarter" idx="10"/>
          </p:nvPr>
        </p:nvSpPr>
        <p:spPr/>
        <p:txBody>
          <a:bodyPr/>
          <a:lstStyle/>
          <a:p>
            <a:fld id="{C84A6AF9-67C1-984A-805D-3E85C9691F52}" type="slidenum">
              <a:rPr lang="en-US" smtClean="0"/>
              <a:t>20</a:t>
            </a:fld>
            <a:endParaRPr lang="en-US"/>
          </a:p>
        </p:txBody>
      </p:sp>
    </p:spTree>
    <p:extLst>
      <p:ext uri="{BB962C8B-B14F-4D97-AF65-F5344CB8AC3E}">
        <p14:creationId xmlns:p14="http://schemas.microsoft.com/office/powerpoint/2010/main" val="3857458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OpsWorks</a:t>
            </a:r>
            <a:r>
              <a:rPr lang="en-US" dirty="0" smtClean="0"/>
              <a:t> – application management</a:t>
            </a:r>
            <a:endParaRPr lang="en-US" baseline="0" dirty="0" smtClean="0"/>
          </a:p>
          <a:p>
            <a:r>
              <a:rPr lang="en-US" baseline="0" dirty="0" err="1" smtClean="0"/>
              <a:t>OpsWorks</a:t>
            </a:r>
            <a:r>
              <a:rPr lang="en-US" baseline="0" dirty="0" smtClean="0"/>
              <a:t> divides app deployment into four categories: stacks, layers, instances, and apps. </a:t>
            </a:r>
          </a:p>
        </p:txBody>
      </p:sp>
      <p:sp>
        <p:nvSpPr>
          <p:cNvPr id="4" name="Slide Number Placeholder 3"/>
          <p:cNvSpPr>
            <a:spLocks noGrp="1"/>
          </p:cNvSpPr>
          <p:nvPr>
            <p:ph type="sldNum" sz="quarter" idx="10"/>
          </p:nvPr>
        </p:nvSpPr>
        <p:spPr/>
        <p:txBody>
          <a:bodyPr/>
          <a:lstStyle/>
          <a:p>
            <a:fld id="{C84A6AF9-67C1-984A-805D-3E85C9691F52}" type="slidenum">
              <a:rPr lang="en-US" smtClean="0"/>
              <a:t>21</a:t>
            </a:fld>
            <a:endParaRPr lang="en-US"/>
          </a:p>
        </p:txBody>
      </p:sp>
    </p:spTree>
    <p:extLst>
      <p:ext uri="{BB962C8B-B14F-4D97-AF65-F5344CB8AC3E}">
        <p14:creationId xmlns:p14="http://schemas.microsoft.com/office/powerpoint/2010/main" val="3671319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Arial"/>
                <a:ea typeface="+mn-ea"/>
                <a:cs typeface="+mn-cs"/>
              </a:rPr>
              <a:t>STACK = container of resources, LAYER = set of resources performing a purpose, INSTANCE = an EC2 instance. APP – defines application, type and its repository info</a:t>
            </a:r>
            <a:endParaRPr lang="en-US" dirty="0" smtClean="0"/>
          </a:p>
          <a:p>
            <a:r>
              <a:rPr lang="en-US" dirty="0" smtClean="0"/>
              <a:t>Part of AWS Deployment and Management</a:t>
            </a:r>
            <a:r>
              <a:rPr lang="en-US" baseline="0" dirty="0" smtClean="0"/>
              <a:t> offerings – is FREE !!!</a:t>
            </a:r>
          </a:p>
          <a:p>
            <a:r>
              <a:rPr lang="en-US" dirty="0" err="1" smtClean="0"/>
              <a:t>OpsWorks</a:t>
            </a:r>
            <a:r>
              <a:rPr lang="en-US" baseline="0" dirty="0" smtClean="0"/>
              <a:t> makes it easy to deploy AND operate operations. D</a:t>
            </a:r>
            <a:r>
              <a:rPr lang="en-US" sz="1200" kern="1200" dirty="0" smtClean="0">
                <a:solidFill>
                  <a:schemeClr val="tx1"/>
                </a:solidFill>
                <a:latin typeface="Arial"/>
                <a:ea typeface="+mn-ea"/>
                <a:cs typeface="+mn-cs"/>
              </a:rPr>
              <a:t>efine the application’s architecture and the specification of each component including package installation, software configuration and resources such as storage.</a:t>
            </a:r>
          </a:p>
          <a:p>
            <a:r>
              <a:rPr lang="en-US" sz="1200" kern="1200" dirty="0" smtClean="0">
                <a:solidFill>
                  <a:schemeClr val="tx1"/>
                </a:solidFill>
                <a:latin typeface="Arial"/>
                <a:ea typeface="+mn-ea"/>
                <a:cs typeface="+mn-cs"/>
              </a:rPr>
              <a:t>Use existing templates or build</a:t>
            </a:r>
            <a:r>
              <a:rPr lang="en-US" sz="1200" kern="1200" baseline="0" dirty="0" smtClean="0">
                <a:solidFill>
                  <a:schemeClr val="tx1"/>
                </a:solidFill>
                <a:latin typeface="Arial"/>
                <a:ea typeface="+mn-ea"/>
                <a:cs typeface="+mn-cs"/>
              </a:rPr>
              <a:t> your own </a:t>
            </a:r>
          </a:p>
          <a:p>
            <a:r>
              <a:rPr lang="en-US" sz="1200" kern="1200" baseline="0" dirty="0" smtClean="0">
                <a:solidFill>
                  <a:schemeClr val="tx1"/>
                </a:solidFill>
                <a:latin typeface="Arial"/>
                <a:ea typeface="+mn-ea"/>
                <a:cs typeface="+mn-cs"/>
              </a:rPr>
              <a:t>Mention Chef recipes used in </a:t>
            </a:r>
            <a:r>
              <a:rPr lang="en-US" sz="1200" kern="1200" baseline="0" dirty="0" err="1" smtClean="0">
                <a:solidFill>
                  <a:schemeClr val="tx1"/>
                </a:solidFill>
                <a:latin typeface="Arial"/>
                <a:ea typeface="+mn-ea"/>
                <a:cs typeface="+mn-cs"/>
              </a:rPr>
              <a:t>OpsWorks</a:t>
            </a:r>
            <a:r>
              <a:rPr lang="en-US" sz="1200" kern="1200" baseline="0" dirty="0" smtClean="0">
                <a:solidFill>
                  <a:schemeClr val="tx1"/>
                </a:solidFill>
                <a:latin typeface="Arial"/>
                <a:ea typeface="+mn-ea"/>
                <a:cs typeface="+mn-cs"/>
              </a:rPr>
              <a:t> – for stack definition and deployment</a:t>
            </a:r>
          </a:p>
        </p:txBody>
      </p:sp>
      <p:sp>
        <p:nvSpPr>
          <p:cNvPr id="4" name="Slide Number Placeholder 3"/>
          <p:cNvSpPr>
            <a:spLocks noGrp="1"/>
          </p:cNvSpPr>
          <p:nvPr>
            <p:ph type="sldNum" sz="quarter" idx="10"/>
          </p:nvPr>
        </p:nvSpPr>
        <p:spPr/>
        <p:txBody>
          <a:bodyPr/>
          <a:lstStyle/>
          <a:p>
            <a:fld id="{69C3F2ED-74C5-7D4F-8560-0CC253E9A436}" type="slidenum">
              <a:rPr lang="en-US" smtClean="0"/>
              <a:pPr/>
              <a:t>22</a:t>
            </a:fld>
            <a:endParaRPr lang="en-US" dirty="0"/>
          </a:p>
        </p:txBody>
      </p:sp>
    </p:spTree>
    <p:extLst>
      <p:ext uri="{BB962C8B-B14F-4D97-AF65-F5344CB8AC3E}">
        <p14:creationId xmlns:p14="http://schemas.microsoft.com/office/powerpoint/2010/main" val="1071624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3328085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4A6AF9-67C1-984A-805D-3E85C9691F52}" type="slidenum">
              <a:rPr lang="en-US" smtClean="0"/>
              <a:t>23</a:t>
            </a:fld>
            <a:endParaRPr lang="en-US"/>
          </a:p>
        </p:txBody>
      </p:sp>
    </p:spTree>
    <p:extLst>
      <p:ext uri="{BB962C8B-B14F-4D97-AF65-F5344CB8AC3E}">
        <p14:creationId xmlns:p14="http://schemas.microsoft.com/office/powerpoint/2010/main" val="3671319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1150" y="652463"/>
            <a:ext cx="5807075" cy="3267075"/>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72278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1150" y="652463"/>
            <a:ext cx="5807075" cy="3267075"/>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722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1150" y="652463"/>
            <a:ext cx="5807075" cy="3267075"/>
          </a:xfrm>
        </p:spPr>
      </p:sp>
      <p:sp>
        <p:nvSpPr>
          <p:cNvPr id="3" name="Notes Placeholder 2"/>
          <p:cNvSpPr>
            <a:spLocks noGrp="1"/>
          </p:cNvSpPr>
          <p:nvPr>
            <p:ph type="body" idx="1"/>
          </p:nvPr>
        </p:nvSpPr>
        <p:spPr/>
        <p:txBody>
          <a:bodyPr/>
          <a:lstStyle/>
          <a:p>
            <a:pPr defTabSz="432465">
              <a:defRPr/>
            </a:pPr>
            <a:r>
              <a:rPr lang="en-US" sz="1100" b="1" dirty="0">
                <a:latin typeface="Arial" panose="020B0604020202020204" pitchFamily="34" charset="0"/>
                <a:cs typeface="Arial" panose="020B0604020202020204" pitchFamily="34" charset="0"/>
              </a:rPr>
              <a:t>Notes:</a:t>
            </a:r>
          </a:p>
          <a:p>
            <a:r>
              <a:rPr lang="en-US" sz="1100" dirty="0" smtClean="0">
                <a:latin typeface="Arial" panose="020B0604020202020204" pitchFamily="34" charset="0"/>
                <a:cs typeface="Arial" panose="020B0604020202020204" pitchFamily="34" charset="0"/>
              </a:rPr>
              <a:t>Example application </a:t>
            </a:r>
            <a:r>
              <a:rPr lang="en-US" sz="1100" dirty="0">
                <a:latin typeface="Arial" panose="020B0604020202020204" pitchFamily="34" charset="0"/>
                <a:cs typeface="Arial" panose="020B0604020202020204" pitchFamily="34" charset="0"/>
              </a:rPr>
              <a:t>stack running in AWS.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7227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653143"/>
            <a:ext cx="5715000" cy="3265714"/>
          </a:xfrm>
        </p:spPr>
      </p:sp>
      <p:sp>
        <p:nvSpPr>
          <p:cNvPr id="3" name="Notes Placeholder 2"/>
          <p:cNvSpPr>
            <a:spLocks noGrp="1"/>
          </p:cNvSpPr>
          <p:nvPr>
            <p:ph type="body" idx="1"/>
          </p:nvPr>
        </p:nvSpPr>
        <p:spPr/>
        <p:txBody>
          <a:bodyPr/>
          <a:lstStyle/>
          <a:p>
            <a:pPr defTabSz="432465">
              <a:defRPr/>
            </a:pPr>
            <a:r>
              <a:rPr lang="en-US" sz="1100" b="1" dirty="0">
                <a:latin typeface="Arial" panose="020B0604020202020204" pitchFamily="34" charset="0"/>
                <a:cs typeface="Arial" panose="020B0604020202020204" pitchFamily="34" charset="0"/>
              </a:rPr>
              <a:t>Notes:</a:t>
            </a:r>
          </a:p>
          <a:p>
            <a:pPr marL="216233" indent="-216233">
              <a:buFont typeface="+mj-lt"/>
              <a:buAutoNum type="arabicPeriod"/>
            </a:pPr>
            <a:r>
              <a:rPr lang="en-US" sz="1100" dirty="0">
                <a:latin typeface="Arial" panose="020B0604020202020204" pitchFamily="34" charset="0"/>
                <a:cs typeface="Arial" panose="020B0604020202020204" pitchFamily="34" charset="0"/>
              </a:rPr>
              <a:t>The entire application can be represented in an AWS CloudFormation template.</a:t>
            </a:r>
          </a:p>
          <a:p>
            <a:pPr marL="216233" indent="-216233">
              <a:buFont typeface="+mj-lt"/>
              <a:buAutoNum type="arabicPeriod"/>
            </a:pPr>
            <a:r>
              <a:rPr lang="en-US" sz="1100" dirty="0">
                <a:latin typeface="Arial" panose="020B0604020202020204" pitchFamily="34" charset="0"/>
                <a:cs typeface="Arial" panose="020B0604020202020204" pitchFamily="34" charset="0"/>
              </a:rPr>
              <a:t>You can use the version control system of your choice to store and track changes to this template.</a:t>
            </a:r>
            <a:endParaRPr lang="en-US" dirty="0" smtClean="0">
              <a:latin typeface="Arial" panose="020B0604020202020204" pitchFamily="34" charset="0"/>
              <a:cs typeface="Arial" panose="020B0604020202020204" pitchFamily="34" charset="0"/>
            </a:endParaRPr>
          </a:p>
          <a:p>
            <a:pPr marL="216233" indent="-216233">
              <a:buFont typeface="+mj-lt"/>
              <a:buAutoNum type="arabicPeriod"/>
            </a:pPr>
            <a:r>
              <a:rPr lang="en-US" sz="1100" dirty="0">
                <a:latin typeface="Arial" panose="020B0604020202020204" pitchFamily="34" charset="0"/>
                <a:cs typeface="Arial" panose="020B0604020202020204" pitchFamily="34" charset="0"/>
              </a:rPr>
              <a:t>You can use the template to quickly build out multiple environments, such as for Development, Test, and Production.</a:t>
            </a:r>
          </a:p>
          <a:p>
            <a:endParaRPr lang="en-US" dirty="0" smtClean="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7227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653143"/>
            <a:ext cx="5715000" cy="3265714"/>
          </a:xfrm>
        </p:spPr>
      </p:sp>
      <p:sp>
        <p:nvSpPr>
          <p:cNvPr id="3" name="Notes Placeholder 2"/>
          <p:cNvSpPr>
            <a:spLocks noGrp="1"/>
          </p:cNvSpPr>
          <p:nvPr>
            <p:ph type="body" idx="1"/>
          </p:nvPr>
        </p:nvSpPr>
        <p:spPr/>
        <p:txBody>
          <a:bodyPr/>
          <a:lstStyle/>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7227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653143"/>
            <a:ext cx="5715000" cy="3265714"/>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7227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7188" y="653143"/>
            <a:ext cx="5715000" cy="3265714"/>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47227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WIKIPEDIA</a:t>
            </a:r>
            <a:r>
              <a:rPr lang="en-US" baseline="0" dirty="0" smtClean="0"/>
              <a:t> – </a:t>
            </a:r>
            <a:r>
              <a:rPr lang="en-US" sz="1200" b="1" kern="1200" dirty="0" err="1" smtClean="0">
                <a:solidFill>
                  <a:schemeClr val="tx1"/>
                </a:solidFill>
                <a:latin typeface="Arial"/>
                <a:ea typeface="+mn-ea"/>
                <a:cs typeface="+mn-cs"/>
              </a:rPr>
              <a:t>DevOps</a:t>
            </a:r>
            <a:r>
              <a:rPr lang="en-US" sz="1200" b="0" kern="1200" dirty="0" smtClean="0">
                <a:solidFill>
                  <a:schemeClr val="tx1"/>
                </a:solidFill>
                <a:latin typeface="Arial"/>
                <a:ea typeface="+mn-ea"/>
                <a:cs typeface="+mn-cs"/>
              </a:rPr>
              <a:t> is a software development method that stresses communication, collaboration and integration between software developers and information technology (IT) operations professionals. </a:t>
            </a:r>
          </a:p>
          <a:p>
            <a:endParaRPr lang="en-US" sz="1200" b="0" kern="1200" dirty="0" smtClean="0">
              <a:solidFill>
                <a:schemeClr val="tx1"/>
              </a:solidFill>
              <a:latin typeface="Arial"/>
              <a:ea typeface="+mn-ea"/>
              <a:cs typeface="+mn-cs"/>
            </a:endParaRPr>
          </a:p>
          <a:p>
            <a:r>
              <a:rPr lang="en-US" dirty="0" smtClean="0"/>
              <a:t>Development and IT operations can</a:t>
            </a:r>
            <a:r>
              <a:rPr lang="en-US" baseline="0" dirty="0" smtClean="0"/>
              <a:t> be siloes having different: goals,  </a:t>
            </a:r>
            <a:r>
              <a:rPr lang="en-US" baseline="0" dirty="0" err="1" smtClean="0"/>
              <a:t>mgt</a:t>
            </a:r>
            <a:r>
              <a:rPr lang="en-US" baseline="0" dirty="0" smtClean="0"/>
              <a:t>, processes and procedures</a:t>
            </a:r>
          </a:p>
          <a:p>
            <a:r>
              <a:rPr lang="en-US" baseline="0" dirty="0" smtClean="0"/>
              <a:t>Developers are paid to change things i.e. write code, </a:t>
            </a:r>
          </a:p>
          <a:p>
            <a:r>
              <a:rPr lang="en-US" baseline="0" dirty="0" smtClean="0"/>
              <a:t>Ops folks are paid to NOT change things and keep things stable</a:t>
            </a:r>
          </a:p>
          <a:p>
            <a:endParaRPr lang="en-US" baseline="0" dirty="0" smtClean="0"/>
          </a:p>
          <a:p>
            <a:r>
              <a:rPr lang="en-US" baseline="0" dirty="0" smtClean="0"/>
              <a:t>Failed deployment have caused serious corporate issues and have potentially put companies out of business (or put them on the front page of the newspaper)</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173679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Agile</a:t>
            </a:r>
            <a:r>
              <a:rPr lang="en-US" baseline="0" dirty="0" smtClean="0"/>
              <a:t> originates in the development space and improved the collaboration and communication between business and developers</a:t>
            </a:r>
          </a:p>
          <a:p>
            <a:r>
              <a:rPr lang="en-US" baseline="0" dirty="0" smtClean="0"/>
              <a:t>Business Agility = ability to react to the market and client needs quickly</a:t>
            </a:r>
          </a:p>
          <a:p>
            <a:r>
              <a:rPr lang="en-US" baseline="0" dirty="0" smtClean="0"/>
              <a:t>Agile approaches are moving downstream towards infrastructure and operations</a:t>
            </a:r>
            <a:endParaRPr lang="en-US" dirty="0"/>
          </a:p>
        </p:txBody>
      </p:sp>
      <p:sp>
        <p:nvSpPr>
          <p:cNvPr id="4" name="Slide Number Placeholder 3"/>
          <p:cNvSpPr>
            <a:spLocks noGrp="1"/>
          </p:cNvSpPr>
          <p:nvPr>
            <p:ph type="sldNum" sz="quarter" idx="10"/>
          </p:nvPr>
        </p:nvSpPr>
        <p:spPr/>
        <p:txBody>
          <a:bodyPr/>
          <a:lstStyle/>
          <a:p>
            <a:fld id="{66F73B6F-6C74-6846-B3E2-267958B98325}" type="slidenum">
              <a:rPr lang="en-US" smtClean="0"/>
              <a:t>4</a:t>
            </a:fld>
            <a:endParaRPr lang="en-US"/>
          </a:p>
        </p:txBody>
      </p:sp>
    </p:spTree>
    <p:extLst>
      <p:ext uri="{BB962C8B-B14F-4D97-AF65-F5344CB8AC3E}">
        <p14:creationId xmlns:p14="http://schemas.microsoft.com/office/powerpoint/2010/main" val="3420872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 more MANUAL HACKING. </a:t>
            </a:r>
          </a:p>
          <a:p>
            <a:r>
              <a:rPr lang="en-US" dirty="0" smtClean="0"/>
              <a:t>Infrastructure</a:t>
            </a:r>
            <a:r>
              <a:rPr lang="en-US" baseline="0" dirty="0" smtClean="0"/>
              <a:t> should be treated like the application source code.</a:t>
            </a:r>
          </a:p>
          <a:p>
            <a:r>
              <a:rPr lang="en-US" baseline="0" dirty="0" smtClean="0"/>
              <a:t>It should be maintained in version control</a:t>
            </a:r>
          </a:p>
          <a:p>
            <a:r>
              <a:rPr lang="en-US" baseline="0" dirty="0" smtClean="0"/>
              <a:t>Application management include Application Source Code and Infrastructure defined in Code</a:t>
            </a:r>
            <a:endParaRPr lang="en-US"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78358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78358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78358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Cloud Formation</a:t>
            </a:r>
            <a:r>
              <a:rPr lang="en-US" baseline="0" dirty="0" smtClean="0"/>
              <a:t> is a core component of deployment and infrastructure and application management on AWS</a:t>
            </a:r>
          </a:p>
          <a:p>
            <a:r>
              <a:rPr lang="en-US" baseline="0" dirty="0" smtClean="0"/>
              <a:t>Uses JSON (</a:t>
            </a:r>
            <a:r>
              <a:rPr lang="en-US" baseline="0" dirty="0" err="1" smtClean="0"/>
              <a:t>Javascript</a:t>
            </a:r>
            <a:r>
              <a:rPr lang="en-US" baseline="0" dirty="0" smtClean="0"/>
              <a:t> object notation) format, basically key value pairs</a:t>
            </a:r>
          </a:p>
          <a:p>
            <a:r>
              <a:rPr lang="en-US" baseline="0" dirty="0" smtClean="0"/>
              <a:t>Contains all the meta data about the resources</a:t>
            </a:r>
          </a:p>
          <a:p>
            <a:r>
              <a:rPr lang="en-US" baseline="0" dirty="0" smtClean="0"/>
              <a:t>Supports wide range of AWS resources: </a:t>
            </a:r>
            <a:r>
              <a:rPr lang="en-US" baseline="0" dirty="0" err="1" smtClean="0"/>
              <a:t>DynamoDB</a:t>
            </a:r>
            <a:r>
              <a:rPr lang="en-US" baseline="0" dirty="0" smtClean="0"/>
              <a:t>, EC2, Elastic Beanstalk, IAM, RDS, Redshift, S3, SNS, SQS, VPC ……..</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1584417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 programming</a:t>
            </a:r>
            <a:r>
              <a:rPr lang="en-US" baseline="0" dirty="0" smtClean="0"/>
              <a:t> languages like Ruby and Python to declare configurations.</a:t>
            </a:r>
          </a:p>
          <a:p>
            <a:endParaRPr lang="en-US" baseline="0" dirty="0" smtClean="0"/>
          </a:p>
          <a:p>
            <a:r>
              <a:rPr lang="en-US" baseline="0" dirty="0" smtClean="0"/>
              <a:t>Can use </a:t>
            </a:r>
            <a:r>
              <a:rPr lang="en-US" baseline="0" dirty="0" err="1" smtClean="0"/>
              <a:t>CloudFormation</a:t>
            </a:r>
            <a:r>
              <a:rPr lang="en-US" baseline="0" dirty="0" smtClean="0"/>
              <a:t> with any of the above. E.g. use </a:t>
            </a:r>
            <a:r>
              <a:rPr lang="en-US" baseline="0" dirty="0" err="1" smtClean="0"/>
              <a:t>CloudFormation</a:t>
            </a:r>
            <a:r>
              <a:rPr lang="en-US" baseline="0" dirty="0" smtClean="0"/>
              <a:t> to setup Puppet Master and Puppet Client</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576091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685800" y="2914650"/>
            <a:ext cx="6400800" cy="1314450"/>
          </a:xfrm>
        </p:spPr>
        <p:txBody>
          <a:bodyPr/>
          <a:lstStyle>
            <a:lvl1pPr marL="0" indent="0" algn="l">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91082521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843905820"/>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7865166"/>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608530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10589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3606240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00115"/>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BA8F736F-EF12-B249-AF0D-385560EED91F}" type="slidenum">
              <a:rPr lang="en-US" smtClean="0"/>
              <a:pPr/>
              <a:t>‹#›</a:t>
            </a:fld>
            <a:endParaRPr lang="en-US"/>
          </a:p>
        </p:txBody>
      </p:sp>
    </p:spTree>
    <p:extLst>
      <p:ext uri="{BB962C8B-B14F-4D97-AF65-F5344CB8AC3E}">
        <p14:creationId xmlns:p14="http://schemas.microsoft.com/office/powerpoint/2010/main" val="3586318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597AA92-C7A3-449C-B236-5D0DEE29F3DD}" type="datetimeFigureOut">
              <a:rPr lang="en-US" smtClean="0"/>
              <a:t>10/7/14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6553200" y="4767264"/>
            <a:ext cx="2133600" cy="273844"/>
          </a:xfrm>
          <a:prstGeom prst="rect">
            <a:avLst/>
          </a:prstGeom>
        </p:spPr>
        <p:txBody>
          <a:bodyPr/>
          <a:lstStyle/>
          <a:p>
            <a:fld id="{9AAFCFD5-4B43-463C-BDBE-B480E9A70566}" type="slidenum">
              <a:rPr lang="en-US" smtClean="0"/>
              <a:t>‹#›</a:t>
            </a:fld>
            <a:endParaRPr lang="en-US"/>
          </a:p>
        </p:txBody>
      </p:sp>
    </p:spTree>
    <p:extLst>
      <p:ext uri="{BB962C8B-B14F-4D97-AF65-F5344CB8AC3E}">
        <p14:creationId xmlns:p14="http://schemas.microsoft.com/office/powerpoint/2010/main" val="2414889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6553200" y="4767264"/>
            <a:ext cx="2133600" cy="273844"/>
          </a:xfrm>
          <a:prstGeom prst="rect">
            <a:avLst/>
          </a:prstGeom>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3528129317"/>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6553200" y="4767264"/>
            <a:ext cx="2133600" cy="273844"/>
          </a:xfrm>
          <a:prstGeom prst="rect">
            <a:avLst/>
          </a:prstGeom>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4261415097"/>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0"/>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46828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DECC-A1CD-3A45-A319-FA5814899B6D}" type="datetimeFigureOut">
              <a:rPr lang="en-US" smtClean="0"/>
              <a:pPr/>
              <a:t>10/7/14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6553200" y="4767264"/>
            <a:ext cx="2133600" cy="273844"/>
          </a:xfrm>
          <a:prstGeom prst="rect">
            <a:avLst/>
          </a:prstGeom>
        </p:spPr>
        <p:txBody>
          <a:bodyPr/>
          <a:lstStyle/>
          <a:p>
            <a:fld id="{BA8F736F-EF12-B249-AF0D-385560EED91F}" type="slidenum">
              <a:rPr lang="en-US" smtClean="0"/>
              <a:pPr/>
              <a:t>‹#›</a:t>
            </a:fld>
            <a:endParaRPr lang="en-US" dirty="0"/>
          </a:p>
        </p:txBody>
      </p:sp>
    </p:spTree>
    <p:extLst>
      <p:ext uri="{BB962C8B-B14F-4D97-AF65-F5344CB8AC3E}">
        <p14:creationId xmlns:p14="http://schemas.microsoft.com/office/powerpoint/2010/main" val="12825479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39496"/>
          </a:xfrm>
          <a:prstGeom prst="rect">
            <a:avLst/>
          </a:prstGeom>
        </p:spPr>
        <p:txBody>
          <a:bodyPr vert="horz" lIns="91440" tIns="45720" rIns="91440" bIns="45720" rtlCol="0" anchor="ctr">
            <a:no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6597AA92-C7A3-449C-B236-5D0DEE29F3DD}" type="datetimeFigureOut">
              <a:rPr lang="en-US" smtClean="0"/>
              <a:t>10/7/14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pic>
        <p:nvPicPr>
          <p:cNvPr id="8" name="Picture 3"/>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7010400" y="4594225"/>
            <a:ext cx="19812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19863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2800" kern="1200">
          <a:solidFill>
            <a:schemeClr val="tx1"/>
          </a:solidFill>
          <a:latin typeface="Arial"/>
          <a:ea typeface="+mj-ea"/>
          <a:cs typeface="Arial"/>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5" Type="http://schemas.openxmlformats.org/officeDocument/2006/relationships/image" Target="../media/image24.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63" Type="http://schemas.openxmlformats.org/officeDocument/2006/relationships/image" Target="../media/image49.png"/><Relationship Id="rId64" Type="http://schemas.openxmlformats.org/officeDocument/2006/relationships/image" Target="../media/image50.png"/><Relationship Id="rId65" Type="http://schemas.openxmlformats.org/officeDocument/2006/relationships/image" Target="../media/image51.png"/><Relationship Id="rId66" Type="http://schemas.openxmlformats.org/officeDocument/2006/relationships/image" Target="../media/image52.png"/><Relationship Id="rId67" Type="http://schemas.openxmlformats.org/officeDocument/2006/relationships/image" Target="../media/image53.png"/><Relationship Id="rId50" Type="http://schemas.openxmlformats.org/officeDocument/2006/relationships/image" Target="../media/image40.jpeg"/><Relationship Id="rId51" Type="http://schemas.openxmlformats.org/officeDocument/2006/relationships/image" Target="../media/image41.png"/><Relationship Id="rId52" Type="http://schemas.openxmlformats.org/officeDocument/2006/relationships/image" Target="../media/image42.png"/><Relationship Id="rId53" Type="http://schemas.openxmlformats.org/officeDocument/2006/relationships/image" Target="../media/image43.png"/><Relationship Id="rId54" Type="http://schemas.openxmlformats.org/officeDocument/2006/relationships/image" Target="../media/image6.png"/><Relationship Id="rId55" Type="http://schemas.openxmlformats.org/officeDocument/2006/relationships/image" Target="../media/image44.png"/><Relationship Id="rId56" Type="http://schemas.openxmlformats.org/officeDocument/2006/relationships/image" Target="../media/image45.png"/><Relationship Id="rId57" Type="http://schemas.openxmlformats.org/officeDocument/2006/relationships/image" Target="../media/image14.png"/><Relationship Id="rId58" Type="http://schemas.openxmlformats.org/officeDocument/2006/relationships/image" Target="../media/image7.png"/><Relationship Id="rId59" Type="http://schemas.openxmlformats.org/officeDocument/2006/relationships/image" Target="../media/image13.png"/><Relationship Id="rId40" Type="http://schemas.openxmlformats.org/officeDocument/2006/relationships/image" Target="../media/image30.png"/><Relationship Id="rId41" Type="http://schemas.openxmlformats.org/officeDocument/2006/relationships/image" Target="../media/image31.png"/><Relationship Id="rId42" Type="http://schemas.openxmlformats.org/officeDocument/2006/relationships/image" Target="../media/image32.png"/><Relationship Id="rId43" Type="http://schemas.openxmlformats.org/officeDocument/2006/relationships/image" Target="../media/image33.png"/><Relationship Id="rId44" Type="http://schemas.openxmlformats.org/officeDocument/2006/relationships/image" Target="../media/image34.png"/><Relationship Id="rId45" Type="http://schemas.openxmlformats.org/officeDocument/2006/relationships/image" Target="../media/image35.png"/><Relationship Id="rId46" Type="http://schemas.openxmlformats.org/officeDocument/2006/relationships/image" Target="../media/image36.png"/><Relationship Id="rId47" Type="http://schemas.openxmlformats.org/officeDocument/2006/relationships/image" Target="../media/image37.png"/><Relationship Id="rId48" Type="http://schemas.openxmlformats.org/officeDocument/2006/relationships/image" Target="../media/image38.png"/><Relationship Id="rId49" Type="http://schemas.openxmlformats.org/officeDocument/2006/relationships/image" Target="../media/image39.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 Id="rId9" Type="http://schemas.openxmlformats.org/officeDocument/2006/relationships/tags" Target="../tags/tag9.xml"/><Relationship Id="rId30" Type="http://schemas.openxmlformats.org/officeDocument/2006/relationships/tags" Target="../tags/tag30.xml"/><Relationship Id="rId31" Type="http://schemas.openxmlformats.org/officeDocument/2006/relationships/tags" Target="../tags/tag31.xml"/><Relationship Id="rId32" Type="http://schemas.openxmlformats.org/officeDocument/2006/relationships/tags" Target="../tags/tag32.xml"/><Relationship Id="rId33" Type="http://schemas.openxmlformats.org/officeDocument/2006/relationships/slideLayout" Target="../slideLayouts/slideLayout7.xml"/><Relationship Id="rId34" Type="http://schemas.openxmlformats.org/officeDocument/2006/relationships/notesSlide" Target="../notesSlides/notesSlide13.xml"/><Relationship Id="rId35" Type="http://schemas.openxmlformats.org/officeDocument/2006/relationships/image" Target="../media/image25.png"/><Relationship Id="rId36" Type="http://schemas.openxmlformats.org/officeDocument/2006/relationships/image" Target="../media/image26.png"/><Relationship Id="rId37" Type="http://schemas.openxmlformats.org/officeDocument/2006/relationships/image" Target="../media/image27.png"/><Relationship Id="rId38" Type="http://schemas.openxmlformats.org/officeDocument/2006/relationships/image" Target="../media/image28.png"/><Relationship Id="rId39" Type="http://schemas.openxmlformats.org/officeDocument/2006/relationships/image" Target="../media/image29.png"/><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tags" Target="../tags/tag24.xml"/><Relationship Id="rId25" Type="http://schemas.openxmlformats.org/officeDocument/2006/relationships/tags" Target="../tags/tag25.xml"/><Relationship Id="rId26" Type="http://schemas.openxmlformats.org/officeDocument/2006/relationships/tags" Target="../tags/tag26.xml"/><Relationship Id="rId27" Type="http://schemas.openxmlformats.org/officeDocument/2006/relationships/tags" Target="../tags/tag27.xml"/><Relationship Id="rId28" Type="http://schemas.openxmlformats.org/officeDocument/2006/relationships/tags" Target="../tags/tag28.xml"/><Relationship Id="rId29" Type="http://schemas.openxmlformats.org/officeDocument/2006/relationships/tags" Target="../tags/tag29.xml"/><Relationship Id="rId60" Type="http://schemas.openxmlformats.org/officeDocument/2006/relationships/image" Target="../media/image46.jpg"/><Relationship Id="rId61" Type="http://schemas.openxmlformats.org/officeDocument/2006/relationships/image" Target="../media/image47.png"/><Relationship Id="rId62" Type="http://schemas.openxmlformats.org/officeDocument/2006/relationships/image" Target="../media/image48.png"/><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6.xml"/><Relationship Id="rId2" Type="http://schemas.openxmlformats.org/officeDocument/2006/relationships/image" Target="../media/image5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60.gif"/><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1" Type="http://schemas.openxmlformats.org/officeDocument/2006/relationships/image" Target="../media/image81.emf"/><Relationship Id="rId12" Type="http://schemas.openxmlformats.org/officeDocument/2006/relationships/image" Target="../media/image82.emf"/><Relationship Id="rId13" Type="http://schemas.openxmlformats.org/officeDocument/2006/relationships/image" Target="../media/image54.emf"/><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75.emf"/><Relationship Id="rId6" Type="http://schemas.openxmlformats.org/officeDocument/2006/relationships/image" Target="../media/image76.emf"/><Relationship Id="rId7" Type="http://schemas.openxmlformats.org/officeDocument/2006/relationships/image" Target="../media/image77.emf"/><Relationship Id="rId8" Type="http://schemas.openxmlformats.org/officeDocument/2006/relationships/image" Target="../media/image78.emf"/><Relationship Id="rId9" Type="http://schemas.openxmlformats.org/officeDocument/2006/relationships/image" Target="../media/image79.emf"/><Relationship Id="rId10" Type="http://schemas.openxmlformats.org/officeDocument/2006/relationships/image" Target="../media/image8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34.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35.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5" Type="http://schemas.openxmlformats.org/officeDocument/2006/relationships/image" Target="../media/image87.emf"/><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5.emf"/><Relationship Id="rId4" Type="http://schemas.openxmlformats.org/officeDocument/2006/relationships/image" Target="../media/image86.emf"/><Relationship Id="rId5" Type="http://schemas.openxmlformats.org/officeDocument/2006/relationships/image" Target="../media/image88.emf"/><Relationship Id="rId6" Type="http://schemas.openxmlformats.org/officeDocument/2006/relationships/image" Target="../media/image89.emf"/><Relationship Id="rId1" Type="http://schemas.openxmlformats.org/officeDocument/2006/relationships/slideLayout" Target="../slideLayouts/slideLayout2.xml"/><Relationship Id="rId2" Type="http://schemas.openxmlformats.org/officeDocument/2006/relationships/image" Target="../media/image84.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diagramData" Target="../diagrams/data3.xml"/><Relationship Id="rId15" Type="http://schemas.openxmlformats.org/officeDocument/2006/relationships/diagramLayout" Target="../diagrams/layout3.xml"/><Relationship Id="rId16" Type="http://schemas.openxmlformats.org/officeDocument/2006/relationships/diagramQuickStyle" Target="../diagrams/quickStyle3.xml"/><Relationship Id="rId17" Type="http://schemas.openxmlformats.org/officeDocument/2006/relationships/diagramColors" Target="../diagrams/colors3.xml"/><Relationship Id="rId18"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6.png"/><Relationship Id="rId9" Type="http://schemas.openxmlformats.org/officeDocument/2006/relationships/diagramData" Target="../diagrams/data2.xml"/><Relationship Id="rId10"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81.emf"/><Relationship Id="rId5" Type="http://schemas.openxmlformats.org/officeDocument/2006/relationships/image" Target="../media/image74.emf"/><Relationship Id="rId6" Type="http://schemas.openxmlformats.org/officeDocument/2006/relationships/image" Target="../media/image92.emf"/><Relationship Id="rId7" Type="http://schemas.openxmlformats.org/officeDocument/2006/relationships/image" Target="../media/image93.emf"/><Relationship Id="rId8"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46.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81.emf"/><Relationship Id="rId5" Type="http://schemas.openxmlformats.org/officeDocument/2006/relationships/image" Target="../media/image74.emf"/><Relationship Id="rId6" Type="http://schemas.openxmlformats.org/officeDocument/2006/relationships/image" Target="../media/image92.emf"/><Relationship Id="rId7" Type="http://schemas.openxmlformats.org/officeDocument/2006/relationships/image" Target="../media/image93.emf"/><Relationship Id="rId8"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47.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92.emf"/><Relationship Id="rId6" Type="http://schemas.openxmlformats.org/officeDocument/2006/relationships/image" Target="../media/image93.emf"/><Relationship Id="rId7" Type="http://schemas.openxmlformats.org/officeDocument/2006/relationships/image" Target="../media/image80.emf"/><Relationship Id="rId8"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48.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92.emf"/><Relationship Id="rId6" Type="http://schemas.openxmlformats.org/officeDocument/2006/relationships/image" Target="../media/image93.emf"/><Relationship Id="rId7" Type="http://schemas.openxmlformats.org/officeDocument/2006/relationships/image" Target="../media/image80.emf"/><Relationship Id="rId8"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49.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92.emf"/><Relationship Id="rId6" Type="http://schemas.openxmlformats.org/officeDocument/2006/relationships/image" Target="../media/image93.emf"/><Relationship Id="rId7" Type="http://schemas.openxmlformats.org/officeDocument/2006/relationships/image" Target="../media/image80.emf"/><Relationship Id="rId8"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5" Type="http://schemas.openxmlformats.org/officeDocument/2006/relationships/image" Target="../media/image92.emf"/><Relationship Id="rId6" Type="http://schemas.openxmlformats.org/officeDocument/2006/relationships/image" Target="../media/image93.emf"/><Relationship Id="rId7" Type="http://schemas.openxmlformats.org/officeDocument/2006/relationships/image" Target="../media/image80.emf"/><Relationship Id="rId8"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51.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81.emf"/><Relationship Id="rId5" Type="http://schemas.openxmlformats.org/officeDocument/2006/relationships/image" Target="../media/image74.emf"/><Relationship Id="rId6" Type="http://schemas.openxmlformats.org/officeDocument/2006/relationships/image" Target="../media/image92.emf"/><Relationship Id="rId7" Type="http://schemas.openxmlformats.org/officeDocument/2006/relationships/image" Target="../media/image93.emf"/><Relationship Id="rId8"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image" Target="../media/image91.emf"/></Relationships>
</file>

<file path=ppt/slides/_rels/slide52.xml.rels><?xml version="1.0" encoding="UTF-8" standalone="yes"?>
<Relationships xmlns="http://schemas.openxmlformats.org/package/2006/relationships"><Relationship Id="rId3" Type="http://schemas.openxmlformats.org/officeDocument/2006/relationships/hyperlink" Target="http://aws.amazon.com/whitepapers" TargetMode="External"/><Relationship Id="rId4" Type="http://schemas.openxmlformats.org/officeDocument/2006/relationships/hyperlink" Target="http://aws.amazon.com/architecture" TargetMode="External"/><Relationship Id="rId1" Type="http://schemas.openxmlformats.org/officeDocument/2006/relationships/slideLayout" Target="../slideLayouts/slideLayout2.xml"/><Relationship Id="rId2" Type="http://schemas.openxmlformats.org/officeDocument/2006/relationships/hyperlink" Target="http://aws.amazon.com/documentatio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819150"/>
            <a:ext cx="188036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 name="Title 1"/>
          <p:cNvSpPr>
            <a:spLocks noGrp="1"/>
          </p:cNvSpPr>
          <p:nvPr>
            <p:ph type="ctrTitle"/>
          </p:nvPr>
        </p:nvSpPr>
        <p:spPr>
          <a:xfrm>
            <a:off x="839467" y="2896782"/>
            <a:ext cx="5712439" cy="1001146"/>
          </a:xfrm>
        </p:spPr>
        <p:txBody>
          <a:bodyPr>
            <a:noAutofit/>
          </a:bodyPr>
          <a:lstStyle/>
          <a:p>
            <a:pPr algn="ctr"/>
            <a:r>
              <a:rPr lang="en-US" b="1" dirty="0" smtClean="0">
                <a:solidFill>
                  <a:schemeClr val="accent6">
                    <a:lumMod val="75000"/>
                  </a:schemeClr>
                </a:solidFill>
              </a:rPr>
              <a:t>Introduction to </a:t>
            </a:r>
            <a:r>
              <a:rPr lang="en-US" b="1" dirty="0" err="1" smtClean="0">
                <a:solidFill>
                  <a:schemeClr val="accent6">
                    <a:lumMod val="75000"/>
                  </a:schemeClr>
                </a:solidFill>
              </a:rPr>
              <a:t>DevOps</a:t>
            </a:r>
            <a:r>
              <a:rPr lang="en-US" b="1" dirty="0">
                <a:solidFill>
                  <a:schemeClr val="accent6">
                    <a:lumMod val="75000"/>
                  </a:schemeClr>
                </a:solidFill>
              </a:rPr>
              <a:t> </a:t>
            </a:r>
            <a:r>
              <a:rPr lang="en-US" b="1" dirty="0" smtClean="0">
                <a:solidFill>
                  <a:schemeClr val="accent6">
                    <a:lumMod val="75000"/>
                  </a:schemeClr>
                </a:solidFill>
              </a:rPr>
              <a:t>on AWS</a:t>
            </a:r>
            <a:endParaRPr lang="en-US" b="1" dirty="0">
              <a:solidFill>
                <a:schemeClr val="accent6">
                  <a:lumMod val="75000"/>
                </a:schemeClr>
              </a:solidFill>
            </a:endParaRPr>
          </a:p>
        </p:txBody>
      </p:sp>
      <p:pic>
        <p:nvPicPr>
          <p:cNvPr id="5" name="Picture 3"/>
          <p:cNvPicPr>
            <a:picLocks noChangeAspect="1" noChangeArrowheads="1"/>
          </p:cNvPicPr>
          <p:nvPr/>
        </p:nvPicPr>
        <p:blipFill>
          <a:blip r:embed="rId4">
            <a:grayscl/>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200400" y="728550"/>
            <a:ext cx="3261957" cy="19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1486099"/>
            <a:ext cx="1967218" cy="73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TextBox 7"/>
          <p:cNvSpPr txBox="1"/>
          <p:nvPr/>
        </p:nvSpPr>
        <p:spPr>
          <a:xfrm>
            <a:off x="2502092" y="3890822"/>
            <a:ext cx="2693894" cy="369332"/>
          </a:xfrm>
          <a:prstGeom prst="rect">
            <a:avLst/>
          </a:prstGeom>
          <a:noFill/>
        </p:spPr>
        <p:txBody>
          <a:bodyPr wrap="square" rtlCol="0">
            <a:spAutoFit/>
          </a:bodyPr>
          <a:lstStyle/>
          <a:p>
            <a:pPr algn="ctr"/>
            <a:r>
              <a:rPr lang="en-US" b="1" dirty="0" smtClean="0">
                <a:solidFill>
                  <a:schemeClr val="accent6">
                    <a:lumMod val="75000"/>
                  </a:schemeClr>
                </a:solidFill>
              </a:rPr>
              <a:t>October 2014</a:t>
            </a:r>
            <a:endParaRPr lang="en-US" b="1" dirty="0">
              <a:solidFill>
                <a:schemeClr val="accent6">
                  <a:lumMod val="75000"/>
                </a:schemeClr>
              </a:solidFill>
            </a:endParaRPr>
          </a:p>
        </p:txBody>
      </p:sp>
    </p:spTree>
    <p:extLst>
      <p:ext uri="{BB962C8B-B14F-4D97-AF65-F5344CB8AC3E}">
        <p14:creationId xmlns:p14="http://schemas.microsoft.com/office/powerpoint/2010/main" val="140762058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Continuous </a:t>
            </a:r>
            <a:r>
              <a:rPr lang="en-US" dirty="0" smtClean="0"/>
              <a:t>Integration &amp; Continuous Deployment</a:t>
            </a:r>
            <a:endParaRPr lang="en-US" dirty="0"/>
          </a:p>
        </p:txBody>
      </p:sp>
      <p:sp>
        <p:nvSpPr>
          <p:cNvPr id="3" name="Content Placeholder 2"/>
          <p:cNvSpPr>
            <a:spLocks noGrp="1"/>
          </p:cNvSpPr>
          <p:nvPr>
            <p:ph idx="1"/>
          </p:nvPr>
        </p:nvSpPr>
        <p:spPr>
          <a:xfrm>
            <a:off x="268481" y="884079"/>
            <a:ext cx="8609496" cy="3043516"/>
          </a:xfrm>
        </p:spPr>
        <p:txBody>
          <a:bodyPr>
            <a:noAutofit/>
          </a:bodyPr>
          <a:lstStyle/>
          <a:p>
            <a:r>
              <a:rPr lang="en-US" sz="2000" dirty="0" smtClean="0"/>
              <a:t>Application </a:t>
            </a:r>
            <a:r>
              <a:rPr lang="en-US" sz="2000" u="sng" dirty="0" smtClean="0"/>
              <a:t>AND</a:t>
            </a:r>
            <a:r>
              <a:rPr lang="en-US" sz="2000" dirty="0" smtClean="0"/>
              <a:t> Infrastructure</a:t>
            </a:r>
          </a:p>
          <a:p>
            <a:r>
              <a:rPr lang="en-US" sz="2000" dirty="0" smtClean="0"/>
              <a:t>Nothing Manual – Automate as much as possible</a:t>
            </a:r>
          </a:p>
          <a:p>
            <a:r>
              <a:rPr lang="en-US" sz="2000" dirty="0" smtClean="0"/>
              <a:t>Define infrastructure declaratively</a:t>
            </a:r>
          </a:p>
          <a:p>
            <a:r>
              <a:rPr lang="en-US" sz="2000" dirty="0" smtClean="0"/>
              <a:t>Architect infrastructure carefully including security</a:t>
            </a:r>
          </a:p>
          <a:p>
            <a:r>
              <a:rPr lang="en-US" sz="2000" dirty="0" smtClean="0"/>
              <a:t>Treat definitions and configurations like application code</a:t>
            </a:r>
          </a:p>
          <a:p>
            <a:r>
              <a:rPr lang="en-US" sz="2000" dirty="0" smtClean="0"/>
              <a:t>Store in version control </a:t>
            </a:r>
          </a:p>
          <a:p>
            <a:r>
              <a:rPr lang="en-US" sz="2000" dirty="0" smtClean="0"/>
              <a:t>Infrastructure is part of the application</a:t>
            </a:r>
          </a:p>
          <a:p>
            <a:r>
              <a:rPr lang="en-US" sz="2000" dirty="0" smtClean="0"/>
              <a:t>Automate testing (end to end)</a:t>
            </a:r>
          </a:p>
          <a:p>
            <a:r>
              <a:rPr lang="en-US" sz="2000" dirty="0" smtClean="0"/>
              <a:t>Plan for rollback</a:t>
            </a:r>
          </a:p>
          <a:p>
            <a:r>
              <a:rPr lang="en-US" sz="2000" dirty="0" smtClean="0"/>
              <a:t>Monitor, log and audit</a:t>
            </a:r>
          </a:p>
          <a:p>
            <a:pPr marL="0" indent="0">
              <a:buNone/>
            </a:pPr>
            <a:endParaRPr lang="en-US" sz="1600" dirty="0"/>
          </a:p>
        </p:txBody>
      </p:sp>
    </p:spTree>
    <p:extLst>
      <p:ext uri="{BB962C8B-B14F-4D97-AF65-F5344CB8AC3E}">
        <p14:creationId xmlns:p14="http://schemas.microsoft.com/office/powerpoint/2010/main" val="20329659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 / Continuous Delivery</a:t>
            </a:r>
            <a:endParaRPr lang="en-US" dirty="0"/>
          </a:p>
        </p:txBody>
      </p:sp>
      <p:sp>
        <p:nvSpPr>
          <p:cNvPr id="3" name="Content Placeholder 2"/>
          <p:cNvSpPr>
            <a:spLocks noGrp="1"/>
          </p:cNvSpPr>
          <p:nvPr>
            <p:ph idx="1"/>
          </p:nvPr>
        </p:nvSpPr>
        <p:spPr>
          <a:xfrm>
            <a:off x="609600" y="742950"/>
            <a:ext cx="8229600" cy="3394472"/>
          </a:xfrm>
        </p:spPr>
        <p:txBody>
          <a:bodyPr/>
          <a:lstStyle/>
          <a:p>
            <a:r>
              <a:rPr lang="en-US" sz="1600" dirty="0" smtClean="0"/>
              <a:t>Help prove code quality and function repeatedly with predefined results</a:t>
            </a:r>
          </a:p>
          <a:p>
            <a:r>
              <a:rPr lang="en-US" sz="1600" dirty="0" smtClean="0"/>
              <a:t>Lots of options; self hosted, open source, closed source, and </a:t>
            </a:r>
            <a:r>
              <a:rPr lang="en-US" sz="1600" dirty="0" err="1" smtClean="0"/>
              <a:t>SaaS</a:t>
            </a:r>
            <a:endParaRPr lang="en-US" sz="1600" dirty="0" smtClean="0"/>
          </a:p>
          <a:p>
            <a:r>
              <a:rPr lang="en-US" sz="1600" dirty="0" smtClean="0"/>
              <a:t>Monitoring, testing, validation</a:t>
            </a:r>
          </a:p>
          <a:p>
            <a:r>
              <a:rPr lang="en-US" sz="1600" dirty="0" smtClean="0"/>
              <a:t>Plugins</a:t>
            </a:r>
          </a:p>
          <a:p>
            <a:pPr marL="0" indent="0">
              <a:buNone/>
            </a:pPr>
            <a:endParaRPr lang="en-US" dirty="0"/>
          </a:p>
        </p:txBody>
      </p:sp>
      <p:pic>
        <p:nvPicPr>
          <p:cNvPr id="4" name="Picture 3"/>
          <p:cNvPicPr>
            <a:picLocks noChangeAspect="1"/>
          </p:cNvPicPr>
          <p:nvPr/>
        </p:nvPicPr>
        <p:blipFill>
          <a:blip r:embed="rId3"/>
          <a:stretch>
            <a:fillRect/>
          </a:stretch>
        </p:blipFill>
        <p:spPr>
          <a:xfrm>
            <a:off x="1895521" y="2722521"/>
            <a:ext cx="2211331" cy="711182"/>
          </a:xfrm>
          <a:prstGeom prst="rect">
            <a:avLst/>
          </a:prstGeom>
        </p:spPr>
      </p:pic>
      <p:pic>
        <p:nvPicPr>
          <p:cNvPr id="6" name="Picture 5"/>
          <p:cNvPicPr>
            <a:picLocks noChangeAspect="1"/>
          </p:cNvPicPr>
          <p:nvPr/>
        </p:nvPicPr>
        <p:blipFill>
          <a:blip r:embed="rId4"/>
          <a:stretch>
            <a:fillRect/>
          </a:stretch>
        </p:blipFill>
        <p:spPr>
          <a:xfrm>
            <a:off x="628415" y="3692130"/>
            <a:ext cx="1911585" cy="945251"/>
          </a:xfrm>
          <a:prstGeom prst="rect">
            <a:avLst/>
          </a:prstGeom>
        </p:spPr>
      </p:pic>
      <p:pic>
        <p:nvPicPr>
          <p:cNvPr id="7" name="Picture 6"/>
          <p:cNvPicPr>
            <a:picLocks noChangeAspect="1"/>
          </p:cNvPicPr>
          <p:nvPr/>
        </p:nvPicPr>
        <p:blipFill>
          <a:blip r:embed="rId5"/>
          <a:stretch>
            <a:fillRect/>
          </a:stretch>
        </p:blipFill>
        <p:spPr>
          <a:xfrm>
            <a:off x="457200" y="2038350"/>
            <a:ext cx="2168878" cy="621354"/>
          </a:xfrm>
          <a:prstGeom prst="rect">
            <a:avLst/>
          </a:prstGeom>
        </p:spPr>
      </p:pic>
      <p:pic>
        <p:nvPicPr>
          <p:cNvPr id="8" name="Picture 7"/>
          <p:cNvPicPr>
            <a:picLocks noChangeAspect="1"/>
          </p:cNvPicPr>
          <p:nvPr/>
        </p:nvPicPr>
        <p:blipFill>
          <a:blip r:embed="rId6"/>
          <a:stretch>
            <a:fillRect/>
          </a:stretch>
        </p:blipFill>
        <p:spPr>
          <a:xfrm>
            <a:off x="4597400" y="2308110"/>
            <a:ext cx="2476500" cy="533400"/>
          </a:xfrm>
          <a:prstGeom prst="rect">
            <a:avLst/>
          </a:prstGeom>
        </p:spPr>
      </p:pic>
      <p:pic>
        <p:nvPicPr>
          <p:cNvPr id="9" name="Picture 8"/>
          <p:cNvPicPr>
            <a:picLocks noChangeAspect="1"/>
          </p:cNvPicPr>
          <p:nvPr/>
        </p:nvPicPr>
        <p:blipFill>
          <a:blip r:embed="rId7"/>
          <a:stretch>
            <a:fillRect/>
          </a:stretch>
        </p:blipFill>
        <p:spPr>
          <a:xfrm>
            <a:off x="6349998" y="1602550"/>
            <a:ext cx="2535818" cy="570559"/>
          </a:xfrm>
          <a:prstGeom prst="rect">
            <a:avLst/>
          </a:prstGeom>
        </p:spPr>
      </p:pic>
      <p:pic>
        <p:nvPicPr>
          <p:cNvPr id="10" name="Picture 9"/>
          <p:cNvPicPr>
            <a:picLocks noChangeAspect="1"/>
          </p:cNvPicPr>
          <p:nvPr/>
        </p:nvPicPr>
        <p:blipFill>
          <a:blip r:embed="rId8"/>
          <a:stretch>
            <a:fillRect/>
          </a:stretch>
        </p:blipFill>
        <p:spPr>
          <a:xfrm>
            <a:off x="6877754" y="3386742"/>
            <a:ext cx="1240837" cy="587418"/>
          </a:xfrm>
          <a:prstGeom prst="rect">
            <a:avLst/>
          </a:prstGeom>
        </p:spPr>
      </p:pic>
      <p:pic>
        <p:nvPicPr>
          <p:cNvPr id="11" name="Picture 10"/>
          <p:cNvPicPr>
            <a:picLocks noChangeAspect="1"/>
          </p:cNvPicPr>
          <p:nvPr/>
        </p:nvPicPr>
        <p:blipFill>
          <a:blip r:embed="rId9"/>
          <a:stretch>
            <a:fillRect/>
          </a:stretch>
        </p:blipFill>
        <p:spPr>
          <a:xfrm>
            <a:off x="3985918" y="3645908"/>
            <a:ext cx="2222970" cy="687614"/>
          </a:xfrm>
          <a:prstGeom prst="rect">
            <a:avLst/>
          </a:prstGeom>
        </p:spPr>
      </p:pic>
    </p:spTree>
    <p:extLst>
      <p:ext uri="{BB962C8B-B14F-4D97-AF65-F5344CB8AC3E}">
        <p14:creationId xmlns:p14="http://schemas.microsoft.com/office/powerpoint/2010/main" val="291057974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90600" y="691658"/>
            <a:ext cx="7810252" cy="3772880"/>
          </a:xfrm>
          <a:prstGeom prst="rect">
            <a:avLst/>
          </a:prstGeom>
          <a:solidFill>
            <a:schemeClr val="accent4">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1143000" y="2953084"/>
            <a:ext cx="7505300" cy="13649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Rectangle 172"/>
          <p:cNvSpPr/>
          <p:nvPr/>
        </p:nvSpPr>
        <p:spPr>
          <a:xfrm>
            <a:off x="1133231" y="786061"/>
            <a:ext cx="7482371" cy="125266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ounded Rectangle 1"/>
          <p:cNvSpPr/>
          <p:nvPr/>
        </p:nvSpPr>
        <p:spPr>
          <a:xfrm>
            <a:off x="1397000" y="2367521"/>
            <a:ext cx="3226631" cy="332932"/>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Version Control</a:t>
            </a:r>
            <a:endParaRPr lang="en-US" sz="1400" b="1" dirty="0"/>
          </a:p>
        </p:txBody>
      </p:sp>
      <p:sp>
        <p:nvSpPr>
          <p:cNvPr id="3" name="Rounded Rectangle 2"/>
          <p:cNvSpPr/>
          <p:nvPr/>
        </p:nvSpPr>
        <p:spPr>
          <a:xfrm>
            <a:off x="2442308" y="1122130"/>
            <a:ext cx="986691" cy="739826"/>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Build/</a:t>
            </a:r>
          </a:p>
          <a:p>
            <a:pPr algn="ctr"/>
            <a:r>
              <a:rPr lang="en-US" sz="1200" b="1" dirty="0" smtClean="0"/>
              <a:t>Compile</a:t>
            </a:r>
          </a:p>
          <a:p>
            <a:pPr algn="ctr"/>
            <a:r>
              <a:rPr lang="en-US" sz="1200" b="1" dirty="0" smtClean="0"/>
              <a:t>Code</a:t>
            </a:r>
            <a:endParaRPr lang="en-US" sz="1200" b="1" dirty="0"/>
          </a:p>
        </p:txBody>
      </p:sp>
      <p:pic>
        <p:nvPicPr>
          <p:cNvPr id="7" name="Picture 6"/>
          <p:cNvPicPr>
            <a:picLocks noChangeAspect="1"/>
          </p:cNvPicPr>
          <p:nvPr/>
        </p:nvPicPr>
        <p:blipFill>
          <a:blip r:embed="rId3"/>
          <a:stretch>
            <a:fillRect/>
          </a:stretch>
        </p:blipFill>
        <p:spPr>
          <a:xfrm>
            <a:off x="351086" y="1251885"/>
            <a:ext cx="468907" cy="466359"/>
          </a:xfrm>
          <a:prstGeom prst="rect">
            <a:avLst/>
          </a:prstGeom>
        </p:spPr>
      </p:pic>
      <p:cxnSp>
        <p:nvCxnSpPr>
          <p:cNvPr id="9" name="Straight Arrow Connector 8"/>
          <p:cNvCxnSpPr>
            <a:stCxn id="7" idx="3"/>
            <a:endCxn id="57" idx="1"/>
          </p:cNvCxnSpPr>
          <p:nvPr/>
        </p:nvCxnSpPr>
        <p:spPr>
          <a:xfrm>
            <a:off x="819993" y="1485065"/>
            <a:ext cx="518392" cy="4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1" name="TextBox 10"/>
          <p:cNvSpPr txBox="1"/>
          <p:nvPr/>
        </p:nvSpPr>
        <p:spPr>
          <a:xfrm>
            <a:off x="330468" y="1673116"/>
            <a:ext cx="479618" cy="307777"/>
          </a:xfrm>
          <a:prstGeom prst="rect">
            <a:avLst/>
          </a:prstGeom>
          <a:noFill/>
        </p:spPr>
        <p:txBody>
          <a:bodyPr wrap="none" rtlCol="0">
            <a:spAutoFit/>
          </a:bodyPr>
          <a:lstStyle/>
          <a:p>
            <a:r>
              <a:rPr lang="en-US" sz="1400" b="1" dirty="0" smtClean="0"/>
              <a:t>Dev</a:t>
            </a:r>
            <a:endParaRPr lang="en-US" sz="1400" b="1" dirty="0"/>
          </a:p>
        </p:txBody>
      </p:sp>
      <p:cxnSp>
        <p:nvCxnSpPr>
          <p:cNvPr id="44" name="Straight Arrow Connector 43"/>
          <p:cNvCxnSpPr>
            <a:stCxn id="3" idx="3"/>
            <a:endCxn id="96" idx="1"/>
          </p:cNvCxnSpPr>
          <p:nvPr/>
        </p:nvCxnSpPr>
        <p:spPr>
          <a:xfrm flipV="1">
            <a:off x="3428999" y="1488439"/>
            <a:ext cx="234463" cy="360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52" name="Straight Arrow Connector 51"/>
          <p:cNvCxnSpPr>
            <a:stCxn id="110" idx="3"/>
          </p:cNvCxnSpPr>
          <p:nvPr/>
        </p:nvCxnSpPr>
        <p:spPr>
          <a:xfrm flipV="1">
            <a:off x="6985000" y="1475154"/>
            <a:ext cx="595923" cy="1072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96" name="Rounded Rectangle 95"/>
          <p:cNvSpPr/>
          <p:nvPr/>
        </p:nvSpPr>
        <p:spPr>
          <a:xfrm>
            <a:off x="3663462" y="1112360"/>
            <a:ext cx="986692" cy="752157"/>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Unit Test</a:t>
            </a:r>
          </a:p>
          <a:p>
            <a:pPr algn="ctr"/>
            <a:r>
              <a:rPr lang="en-US" sz="1200" b="1" dirty="0" smtClean="0"/>
              <a:t>App Code</a:t>
            </a:r>
            <a:endParaRPr lang="en-US" sz="1200" b="1" dirty="0"/>
          </a:p>
        </p:txBody>
      </p:sp>
      <p:pic>
        <p:nvPicPr>
          <p:cNvPr id="103" name="Picture 102"/>
          <p:cNvPicPr>
            <a:picLocks noChangeAspect="1"/>
          </p:cNvPicPr>
          <p:nvPr/>
        </p:nvPicPr>
        <p:blipFill>
          <a:blip r:embed="rId3"/>
          <a:stretch>
            <a:fillRect/>
          </a:stretch>
        </p:blipFill>
        <p:spPr>
          <a:xfrm>
            <a:off x="306443" y="3258510"/>
            <a:ext cx="468907" cy="466359"/>
          </a:xfrm>
          <a:prstGeom prst="rect">
            <a:avLst/>
          </a:prstGeom>
        </p:spPr>
      </p:pic>
      <p:sp>
        <p:nvSpPr>
          <p:cNvPr id="108" name="TextBox 107"/>
          <p:cNvSpPr txBox="1"/>
          <p:nvPr/>
        </p:nvSpPr>
        <p:spPr>
          <a:xfrm>
            <a:off x="227554" y="3724869"/>
            <a:ext cx="659155" cy="307777"/>
          </a:xfrm>
          <a:prstGeom prst="rect">
            <a:avLst/>
          </a:prstGeom>
          <a:noFill/>
        </p:spPr>
        <p:txBody>
          <a:bodyPr wrap="none" rtlCol="0">
            <a:spAutoFit/>
          </a:bodyPr>
          <a:lstStyle/>
          <a:p>
            <a:r>
              <a:rPr lang="en-US" sz="1400" b="1" dirty="0" smtClean="0"/>
              <a:t>IT Ops</a:t>
            </a:r>
            <a:endParaRPr lang="en-US" sz="1400" b="1" dirty="0"/>
          </a:p>
        </p:txBody>
      </p:sp>
      <p:cxnSp>
        <p:nvCxnSpPr>
          <p:cNvPr id="166" name="Straight Arrow Connector 165"/>
          <p:cNvCxnSpPr/>
          <p:nvPr/>
        </p:nvCxnSpPr>
        <p:spPr>
          <a:xfrm flipV="1">
            <a:off x="6965461" y="3507154"/>
            <a:ext cx="595923" cy="977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4" name="Rectangle 3"/>
          <p:cNvSpPr/>
          <p:nvPr/>
        </p:nvSpPr>
        <p:spPr>
          <a:xfrm>
            <a:off x="7694814" y="1270000"/>
            <a:ext cx="863966" cy="2549769"/>
          </a:xfrm>
          <a:prstGeom prst="rect">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TextBox 60"/>
          <p:cNvSpPr txBox="1"/>
          <p:nvPr/>
        </p:nvSpPr>
        <p:spPr>
          <a:xfrm>
            <a:off x="7734386" y="2726491"/>
            <a:ext cx="710451" cy="307777"/>
          </a:xfrm>
          <a:prstGeom prst="rect">
            <a:avLst/>
          </a:prstGeom>
          <a:noFill/>
        </p:spPr>
        <p:txBody>
          <a:bodyPr wrap="none" rtlCol="0">
            <a:spAutoFit/>
          </a:bodyPr>
          <a:lstStyle/>
          <a:p>
            <a:r>
              <a:rPr lang="en-US" sz="1400" b="1" dirty="0" smtClean="0"/>
              <a:t>DR </a:t>
            </a:r>
            <a:r>
              <a:rPr lang="en-US" sz="1400" b="1" dirty="0" err="1" smtClean="0"/>
              <a:t>Env</a:t>
            </a:r>
            <a:endParaRPr lang="en-US" sz="1400" b="1" dirty="0"/>
          </a:p>
        </p:txBody>
      </p:sp>
      <p:sp>
        <p:nvSpPr>
          <p:cNvPr id="66" name="TextBox 65"/>
          <p:cNvSpPr txBox="1"/>
          <p:nvPr/>
        </p:nvSpPr>
        <p:spPr>
          <a:xfrm>
            <a:off x="7740334" y="2074244"/>
            <a:ext cx="813043" cy="307777"/>
          </a:xfrm>
          <a:prstGeom prst="rect">
            <a:avLst/>
          </a:prstGeom>
          <a:noFill/>
        </p:spPr>
        <p:txBody>
          <a:bodyPr wrap="none" rtlCol="0">
            <a:spAutoFit/>
          </a:bodyPr>
          <a:lstStyle/>
          <a:p>
            <a:r>
              <a:rPr lang="en-US" sz="1400" b="1" dirty="0" smtClean="0"/>
              <a:t>Test </a:t>
            </a:r>
            <a:r>
              <a:rPr lang="en-US" sz="1400" b="1" dirty="0" err="1" smtClean="0"/>
              <a:t>Env</a:t>
            </a:r>
            <a:endParaRPr lang="en-US" sz="1400" b="1" dirty="0"/>
          </a:p>
        </p:txBody>
      </p:sp>
      <p:sp>
        <p:nvSpPr>
          <p:cNvPr id="68" name="TextBox 67"/>
          <p:cNvSpPr txBox="1"/>
          <p:nvPr/>
        </p:nvSpPr>
        <p:spPr>
          <a:xfrm>
            <a:off x="7734574" y="3379279"/>
            <a:ext cx="851515" cy="307777"/>
          </a:xfrm>
          <a:prstGeom prst="rect">
            <a:avLst/>
          </a:prstGeom>
          <a:noFill/>
        </p:spPr>
        <p:txBody>
          <a:bodyPr wrap="none" rtlCol="0">
            <a:spAutoFit/>
          </a:bodyPr>
          <a:lstStyle/>
          <a:p>
            <a:r>
              <a:rPr lang="en-US" sz="1400" b="1" dirty="0" smtClean="0"/>
              <a:t>Prod </a:t>
            </a:r>
            <a:r>
              <a:rPr lang="en-US" sz="1400" b="1" dirty="0" err="1" smtClean="0"/>
              <a:t>Env</a:t>
            </a:r>
            <a:endParaRPr lang="en-US" sz="1400" b="1" dirty="0"/>
          </a:p>
        </p:txBody>
      </p:sp>
      <p:sp>
        <p:nvSpPr>
          <p:cNvPr id="171" name="TextBox 170"/>
          <p:cNvSpPr txBox="1"/>
          <p:nvPr/>
        </p:nvSpPr>
        <p:spPr>
          <a:xfrm>
            <a:off x="7737219" y="1348775"/>
            <a:ext cx="787395" cy="307777"/>
          </a:xfrm>
          <a:prstGeom prst="rect">
            <a:avLst/>
          </a:prstGeom>
          <a:noFill/>
        </p:spPr>
        <p:txBody>
          <a:bodyPr wrap="none" rtlCol="0">
            <a:spAutoFit/>
          </a:bodyPr>
          <a:lstStyle/>
          <a:p>
            <a:r>
              <a:rPr lang="en-US" sz="1400" b="1" dirty="0" err="1" smtClean="0"/>
              <a:t>Dev</a:t>
            </a:r>
            <a:r>
              <a:rPr lang="en-US" sz="1400" b="1" dirty="0" smtClean="0"/>
              <a:t> </a:t>
            </a:r>
            <a:r>
              <a:rPr lang="en-US" sz="1400" b="1" dirty="0" err="1" smtClean="0"/>
              <a:t>Env</a:t>
            </a:r>
            <a:endParaRPr lang="en-US" sz="1400" b="1" dirty="0"/>
          </a:p>
        </p:txBody>
      </p:sp>
      <p:sp>
        <p:nvSpPr>
          <p:cNvPr id="56" name="TextBox 55"/>
          <p:cNvSpPr txBox="1"/>
          <p:nvPr/>
        </p:nvSpPr>
        <p:spPr>
          <a:xfrm>
            <a:off x="1254372" y="741130"/>
            <a:ext cx="1524000" cy="400110"/>
          </a:xfrm>
          <a:prstGeom prst="rect">
            <a:avLst/>
          </a:prstGeom>
          <a:noFill/>
        </p:spPr>
        <p:txBody>
          <a:bodyPr wrap="square" rtlCol="0">
            <a:spAutoFit/>
          </a:bodyPr>
          <a:lstStyle/>
          <a:p>
            <a:r>
              <a:rPr lang="en-US" sz="2000" dirty="0" smtClean="0">
                <a:solidFill>
                  <a:srgbClr val="FFFFFF"/>
                </a:solidFill>
              </a:rPr>
              <a:t>Application</a:t>
            </a:r>
            <a:endParaRPr lang="en-US" sz="2000" dirty="0">
              <a:solidFill>
                <a:srgbClr val="FFFFFF"/>
              </a:solidFill>
            </a:endParaRPr>
          </a:p>
        </p:txBody>
      </p:sp>
      <p:sp>
        <p:nvSpPr>
          <p:cNvPr id="57" name="Rounded Rectangle 56"/>
          <p:cNvSpPr/>
          <p:nvPr/>
        </p:nvSpPr>
        <p:spPr>
          <a:xfrm>
            <a:off x="1338385" y="1122130"/>
            <a:ext cx="879232" cy="734023"/>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Write</a:t>
            </a:r>
          </a:p>
          <a:p>
            <a:pPr algn="ctr"/>
            <a:r>
              <a:rPr lang="en-US" sz="1200" b="1" dirty="0" smtClean="0"/>
              <a:t>App Code</a:t>
            </a:r>
            <a:endParaRPr lang="en-US" sz="1200" b="1" dirty="0"/>
          </a:p>
        </p:txBody>
      </p:sp>
      <p:cxnSp>
        <p:nvCxnSpPr>
          <p:cNvPr id="60" name="Straight Arrow Connector 59"/>
          <p:cNvCxnSpPr>
            <a:stCxn id="57" idx="3"/>
            <a:endCxn id="3" idx="1"/>
          </p:cNvCxnSpPr>
          <p:nvPr/>
        </p:nvCxnSpPr>
        <p:spPr>
          <a:xfrm>
            <a:off x="2217617" y="1489142"/>
            <a:ext cx="224691" cy="290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96" idx="3"/>
            <a:endCxn id="131" idx="1"/>
          </p:cNvCxnSpPr>
          <p:nvPr/>
        </p:nvCxnSpPr>
        <p:spPr>
          <a:xfrm>
            <a:off x="4650154" y="1488439"/>
            <a:ext cx="262845" cy="360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98" name="Straight Arrow Connector 97"/>
          <p:cNvCxnSpPr>
            <a:stCxn id="131" idx="2"/>
          </p:cNvCxnSpPr>
          <p:nvPr/>
        </p:nvCxnSpPr>
        <p:spPr>
          <a:xfrm flipH="1">
            <a:off x="5402385" y="1849625"/>
            <a:ext cx="9307" cy="48522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72" name="TextBox 171"/>
          <p:cNvSpPr txBox="1"/>
          <p:nvPr/>
        </p:nvSpPr>
        <p:spPr>
          <a:xfrm>
            <a:off x="1293448" y="3867273"/>
            <a:ext cx="3585463" cy="400110"/>
          </a:xfrm>
          <a:prstGeom prst="rect">
            <a:avLst/>
          </a:prstGeom>
          <a:noFill/>
        </p:spPr>
        <p:txBody>
          <a:bodyPr wrap="square" rtlCol="0">
            <a:spAutoFit/>
          </a:bodyPr>
          <a:lstStyle/>
          <a:p>
            <a:r>
              <a:rPr lang="en-US" sz="2000" dirty="0" smtClean="0">
                <a:solidFill>
                  <a:srgbClr val="FFFFFF"/>
                </a:solidFill>
              </a:rPr>
              <a:t>Infrastructure</a:t>
            </a:r>
            <a:endParaRPr lang="en-US" sz="2000" dirty="0">
              <a:solidFill>
                <a:srgbClr val="FFFFFF"/>
              </a:solidFill>
            </a:endParaRPr>
          </a:p>
        </p:txBody>
      </p:sp>
      <p:pic>
        <p:nvPicPr>
          <p:cNvPr id="88" name="Picture 87"/>
          <p:cNvPicPr>
            <a:picLocks noChangeAspect="1"/>
          </p:cNvPicPr>
          <p:nvPr/>
        </p:nvPicPr>
        <p:blipFill>
          <a:blip r:embed="rId4"/>
          <a:stretch>
            <a:fillRect/>
          </a:stretch>
        </p:blipFill>
        <p:spPr>
          <a:xfrm>
            <a:off x="7138215" y="3150736"/>
            <a:ext cx="388212" cy="301119"/>
          </a:xfrm>
          <a:prstGeom prst="rect">
            <a:avLst/>
          </a:prstGeom>
        </p:spPr>
      </p:pic>
      <p:sp>
        <p:nvSpPr>
          <p:cNvPr id="99" name="TextBox 98"/>
          <p:cNvSpPr txBox="1"/>
          <p:nvPr/>
        </p:nvSpPr>
        <p:spPr>
          <a:xfrm>
            <a:off x="6750537" y="2892227"/>
            <a:ext cx="1094155" cy="246221"/>
          </a:xfrm>
          <a:prstGeom prst="rect">
            <a:avLst/>
          </a:prstGeom>
          <a:noFill/>
        </p:spPr>
        <p:txBody>
          <a:bodyPr wrap="square" rtlCol="0">
            <a:spAutoFit/>
          </a:bodyPr>
          <a:lstStyle/>
          <a:p>
            <a:r>
              <a:rPr lang="en-US" sz="1000" dirty="0" err="1" smtClean="0">
                <a:solidFill>
                  <a:srgbClr val="FFFFFF"/>
                </a:solidFill>
              </a:rPr>
              <a:t>CloudFormation</a:t>
            </a:r>
            <a:endParaRPr lang="en-US" sz="1000" dirty="0" smtClean="0">
              <a:solidFill>
                <a:srgbClr val="FFFFFF"/>
              </a:solidFill>
            </a:endParaRPr>
          </a:p>
        </p:txBody>
      </p:sp>
      <p:sp>
        <p:nvSpPr>
          <p:cNvPr id="140" name="TextBox 139"/>
          <p:cNvSpPr txBox="1"/>
          <p:nvPr/>
        </p:nvSpPr>
        <p:spPr>
          <a:xfrm>
            <a:off x="6972617" y="1075238"/>
            <a:ext cx="1036759" cy="400110"/>
          </a:xfrm>
          <a:prstGeom prst="rect">
            <a:avLst/>
          </a:prstGeom>
          <a:noFill/>
          <a:ln>
            <a:noFill/>
          </a:ln>
        </p:spPr>
        <p:txBody>
          <a:bodyPr wrap="square" rtlCol="0">
            <a:spAutoFit/>
          </a:bodyPr>
          <a:lstStyle/>
          <a:p>
            <a:r>
              <a:rPr lang="en-US" sz="1000" dirty="0">
                <a:solidFill>
                  <a:schemeClr val="bg1"/>
                </a:solidFill>
              </a:rPr>
              <a:t>t</a:t>
            </a:r>
            <a:r>
              <a:rPr lang="en-US" sz="1000" dirty="0" smtClean="0">
                <a:solidFill>
                  <a:schemeClr val="bg1"/>
                </a:solidFill>
              </a:rPr>
              <a:t>ar, war, zip</a:t>
            </a:r>
          </a:p>
          <a:p>
            <a:r>
              <a:rPr lang="en-US" sz="1000" dirty="0">
                <a:solidFill>
                  <a:schemeClr val="bg1"/>
                </a:solidFill>
              </a:rPr>
              <a:t>y</a:t>
            </a:r>
            <a:r>
              <a:rPr lang="en-US" sz="1000" dirty="0" smtClean="0">
                <a:solidFill>
                  <a:schemeClr val="bg1"/>
                </a:solidFill>
              </a:rPr>
              <a:t>um, rp</a:t>
            </a:r>
            <a:r>
              <a:rPr lang="en-US" sz="1000" dirty="0">
                <a:solidFill>
                  <a:schemeClr val="bg1"/>
                </a:solidFill>
              </a:rPr>
              <a:t>m</a:t>
            </a:r>
          </a:p>
        </p:txBody>
      </p:sp>
      <p:sp>
        <p:nvSpPr>
          <p:cNvPr id="110" name="Rounded Rectangle 109"/>
          <p:cNvSpPr/>
          <p:nvPr/>
        </p:nvSpPr>
        <p:spPr>
          <a:xfrm>
            <a:off x="6128212" y="1146792"/>
            <a:ext cx="856788" cy="678172"/>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Deploy</a:t>
            </a:r>
          </a:p>
          <a:p>
            <a:pPr algn="ctr"/>
            <a:r>
              <a:rPr lang="en-US" sz="1200" b="1" dirty="0" smtClean="0"/>
              <a:t>App</a:t>
            </a:r>
            <a:endParaRPr lang="en-US" sz="1200" b="1" dirty="0"/>
          </a:p>
        </p:txBody>
      </p:sp>
      <p:cxnSp>
        <p:nvCxnSpPr>
          <p:cNvPr id="116" name="Straight Arrow Connector 115"/>
          <p:cNvCxnSpPr>
            <a:stCxn id="131" idx="3"/>
            <a:endCxn id="110" idx="1"/>
          </p:cNvCxnSpPr>
          <p:nvPr/>
        </p:nvCxnSpPr>
        <p:spPr>
          <a:xfrm flipV="1">
            <a:off x="5910384" y="1485878"/>
            <a:ext cx="217828" cy="616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31" name="Rounded Rectangle 130"/>
          <p:cNvSpPr/>
          <p:nvPr/>
        </p:nvSpPr>
        <p:spPr>
          <a:xfrm>
            <a:off x="4912999" y="1134460"/>
            <a:ext cx="997385" cy="715165"/>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Package</a:t>
            </a:r>
          </a:p>
          <a:p>
            <a:pPr algn="ctr"/>
            <a:r>
              <a:rPr lang="en-US" sz="1200" b="1" dirty="0" smtClean="0"/>
              <a:t>Application</a:t>
            </a:r>
            <a:endParaRPr lang="en-US" sz="1200" b="1" dirty="0"/>
          </a:p>
        </p:txBody>
      </p:sp>
      <p:sp>
        <p:nvSpPr>
          <p:cNvPr id="59" name="Title 1"/>
          <p:cNvSpPr txBox="1">
            <a:spLocks/>
          </p:cNvSpPr>
          <p:nvPr/>
        </p:nvSpPr>
        <p:spPr>
          <a:xfrm>
            <a:off x="151026" y="81253"/>
            <a:ext cx="8229600" cy="539496"/>
          </a:xfrm>
          <a:prstGeom prst="rect">
            <a:avLst/>
          </a:prstGeom>
        </p:spPr>
        <p:txBody>
          <a:bodyPr/>
          <a:lstStyle>
            <a:lvl1pPr algn="l" defTabSz="914400" rtl="0" eaLnBrk="1" latinLnBrk="0" hangingPunct="1">
              <a:spcBef>
                <a:spcPct val="0"/>
              </a:spcBef>
              <a:buNone/>
              <a:defRPr sz="2800" kern="1200">
                <a:solidFill>
                  <a:schemeClr val="tx1"/>
                </a:solidFill>
                <a:latin typeface="Arial"/>
                <a:ea typeface="+mj-ea"/>
                <a:cs typeface="Arial"/>
              </a:defRPr>
            </a:lvl1pPr>
          </a:lstStyle>
          <a:p>
            <a:r>
              <a:rPr lang="en-US" sz="2400" dirty="0" smtClean="0"/>
              <a:t>Continuous Integration / Deployment &amp; Automation</a:t>
            </a:r>
            <a:endParaRPr lang="en-US" sz="2400" dirty="0"/>
          </a:p>
        </p:txBody>
      </p:sp>
      <p:sp>
        <p:nvSpPr>
          <p:cNvPr id="79" name="TextBox 78"/>
          <p:cNvSpPr txBox="1"/>
          <p:nvPr/>
        </p:nvSpPr>
        <p:spPr>
          <a:xfrm>
            <a:off x="5875339" y="753593"/>
            <a:ext cx="1556410" cy="400110"/>
          </a:xfrm>
          <a:prstGeom prst="rect">
            <a:avLst/>
          </a:prstGeom>
          <a:noFill/>
          <a:ln>
            <a:noFill/>
          </a:ln>
        </p:spPr>
        <p:txBody>
          <a:bodyPr wrap="square" rtlCol="0">
            <a:spAutoFit/>
          </a:bodyPr>
          <a:lstStyle/>
          <a:p>
            <a:r>
              <a:rPr lang="en-US" sz="1000" u="sng" dirty="0" smtClean="0">
                <a:solidFill>
                  <a:schemeClr val="bg1"/>
                </a:solidFill>
              </a:rPr>
              <a:t>Deploy application </a:t>
            </a:r>
          </a:p>
          <a:p>
            <a:r>
              <a:rPr lang="en-US" sz="1000" u="sng" dirty="0" smtClean="0">
                <a:solidFill>
                  <a:schemeClr val="bg1"/>
                </a:solidFill>
              </a:rPr>
              <a:t>only</a:t>
            </a:r>
          </a:p>
        </p:txBody>
      </p:sp>
      <p:sp>
        <p:nvSpPr>
          <p:cNvPr id="80" name="TextBox 79"/>
          <p:cNvSpPr txBox="1"/>
          <p:nvPr/>
        </p:nvSpPr>
        <p:spPr>
          <a:xfrm>
            <a:off x="5893645" y="3905624"/>
            <a:ext cx="2136702" cy="400110"/>
          </a:xfrm>
          <a:prstGeom prst="rect">
            <a:avLst/>
          </a:prstGeom>
          <a:noFill/>
          <a:ln>
            <a:noFill/>
          </a:ln>
        </p:spPr>
        <p:txBody>
          <a:bodyPr wrap="square" rtlCol="0">
            <a:spAutoFit/>
          </a:bodyPr>
          <a:lstStyle/>
          <a:p>
            <a:r>
              <a:rPr lang="en-US" sz="1000" u="sng" dirty="0" smtClean="0">
                <a:solidFill>
                  <a:schemeClr val="bg1"/>
                </a:solidFill>
              </a:rPr>
              <a:t>Deploy infrastructure </a:t>
            </a:r>
          </a:p>
          <a:p>
            <a:r>
              <a:rPr lang="en-US" sz="1000" u="sng" dirty="0" smtClean="0">
                <a:solidFill>
                  <a:schemeClr val="bg1"/>
                </a:solidFill>
              </a:rPr>
              <a:t>only</a:t>
            </a:r>
          </a:p>
        </p:txBody>
      </p:sp>
      <p:pic>
        <p:nvPicPr>
          <p:cNvPr id="73" name="Picture 72" descr="EC2-AMI.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2337" y="3569679"/>
            <a:ext cx="443868" cy="443868"/>
          </a:xfrm>
          <a:prstGeom prst="rect">
            <a:avLst/>
          </a:prstGeom>
        </p:spPr>
      </p:pic>
      <p:sp>
        <p:nvSpPr>
          <p:cNvPr id="74" name="TextBox 73"/>
          <p:cNvSpPr txBox="1"/>
          <p:nvPr/>
        </p:nvSpPr>
        <p:spPr>
          <a:xfrm>
            <a:off x="7107073" y="3950439"/>
            <a:ext cx="408900" cy="153888"/>
          </a:xfrm>
          <a:prstGeom prst="rect">
            <a:avLst/>
          </a:prstGeom>
          <a:noFill/>
        </p:spPr>
        <p:txBody>
          <a:bodyPr wrap="square" lIns="0" tIns="0" rIns="0" bIns="0" rtlCol="0">
            <a:spAutoFit/>
          </a:bodyPr>
          <a:lstStyle/>
          <a:p>
            <a:pPr algn="ctr"/>
            <a:r>
              <a:rPr lang="en-US" sz="1000" dirty="0" smtClean="0">
                <a:solidFill>
                  <a:schemeClr val="bg1"/>
                </a:solidFill>
                <a:latin typeface="Helvetica Neue"/>
                <a:cs typeface="Helvetica Neue"/>
              </a:rPr>
              <a:t>AMI</a:t>
            </a:r>
            <a:endParaRPr lang="en-US" sz="1000" dirty="0">
              <a:solidFill>
                <a:schemeClr val="bg1"/>
              </a:solidFill>
              <a:latin typeface="Helvetica Neue"/>
              <a:cs typeface="Helvetica Neue"/>
            </a:endParaRPr>
          </a:p>
        </p:txBody>
      </p:sp>
      <p:sp>
        <p:nvSpPr>
          <p:cNvPr id="182" name="Rounded Rectangle 181"/>
          <p:cNvSpPr/>
          <p:nvPr/>
        </p:nvSpPr>
        <p:spPr>
          <a:xfrm>
            <a:off x="2477475" y="3159991"/>
            <a:ext cx="971064" cy="739826"/>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smtClean="0"/>
          </a:p>
          <a:p>
            <a:pPr algn="ctr"/>
            <a:r>
              <a:rPr lang="en-US" sz="1400" b="1" dirty="0" smtClean="0"/>
              <a:t>Build</a:t>
            </a:r>
          </a:p>
          <a:p>
            <a:pPr algn="ctr"/>
            <a:r>
              <a:rPr lang="en-US" sz="1400" b="1" dirty="0" smtClean="0"/>
              <a:t>AMIs</a:t>
            </a:r>
          </a:p>
          <a:p>
            <a:pPr algn="ctr"/>
            <a:endParaRPr lang="en-US" sz="1400" b="1" dirty="0"/>
          </a:p>
        </p:txBody>
      </p:sp>
      <p:cxnSp>
        <p:nvCxnSpPr>
          <p:cNvPr id="183" name="Straight Arrow Connector 182"/>
          <p:cNvCxnSpPr>
            <a:endCxn id="186" idx="1"/>
          </p:cNvCxnSpPr>
          <p:nvPr/>
        </p:nvCxnSpPr>
        <p:spPr>
          <a:xfrm>
            <a:off x="786778" y="3522926"/>
            <a:ext cx="532069" cy="4077"/>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4" name="Straight Arrow Connector 183"/>
          <p:cNvCxnSpPr>
            <a:stCxn id="182" idx="3"/>
            <a:endCxn id="185" idx="1"/>
          </p:cNvCxnSpPr>
          <p:nvPr/>
        </p:nvCxnSpPr>
        <p:spPr>
          <a:xfrm>
            <a:off x="3448539" y="3529904"/>
            <a:ext cx="224691" cy="616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85" name="Rounded Rectangle 184"/>
          <p:cNvSpPr/>
          <p:nvPr/>
        </p:nvSpPr>
        <p:spPr>
          <a:xfrm>
            <a:off x="3673230" y="3159990"/>
            <a:ext cx="996462" cy="752157"/>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Validate</a:t>
            </a:r>
          </a:p>
          <a:p>
            <a:pPr algn="ctr"/>
            <a:r>
              <a:rPr lang="en-US" sz="1200" b="1" dirty="0" smtClean="0"/>
              <a:t>Templates</a:t>
            </a:r>
            <a:endParaRPr lang="en-US" sz="1200" b="1" dirty="0"/>
          </a:p>
        </p:txBody>
      </p:sp>
      <p:sp>
        <p:nvSpPr>
          <p:cNvPr id="186" name="Rounded Rectangle 185"/>
          <p:cNvSpPr/>
          <p:nvPr/>
        </p:nvSpPr>
        <p:spPr>
          <a:xfrm>
            <a:off x="1318847" y="3159991"/>
            <a:ext cx="937846" cy="734023"/>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Write</a:t>
            </a:r>
          </a:p>
          <a:p>
            <a:pPr algn="ctr"/>
            <a:r>
              <a:rPr lang="en-US" sz="1200" b="1" dirty="0" smtClean="0"/>
              <a:t>Infra Code</a:t>
            </a:r>
            <a:endParaRPr lang="en-US" sz="1200" b="1" dirty="0"/>
          </a:p>
        </p:txBody>
      </p:sp>
      <p:cxnSp>
        <p:nvCxnSpPr>
          <p:cNvPr id="187" name="Straight Arrow Connector 186"/>
          <p:cNvCxnSpPr>
            <a:stCxn id="186" idx="3"/>
            <a:endCxn id="182" idx="1"/>
          </p:cNvCxnSpPr>
          <p:nvPr/>
        </p:nvCxnSpPr>
        <p:spPr>
          <a:xfrm>
            <a:off x="2256693" y="3527003"/>
            <a:ext cx="220782" cy="290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188" name="Straight Arrow Connector 187"/>
          <p:cNvCxnSpPr>
            <a:stCxn id="185" idx="3"/>
            <a:endCxn id="192" idx="1"/>
          </p:cNvCxnSpPr>
          <p:nvPr/>
        </p:nvCxnSpPr>
        <p:spPr>
          <a:xfrm flipV="1">
            <a:off x="4669692" y="3529904"/>
            <a:ext cx="239399" cy="6165"/>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0" name="Rounded Rectangle 189"/>
          <p:cNvSpPr/>
          <p:nvPr/>
        </p:nvSpPr>
        <p:spPr>
          <a:xfrm>
            <a:off x="6115539" y="3194422"/>
            <a:ext cx="859692" cy="678172"/>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t>Deploy</a:t>
            </a:r>
          </a:p>
          <a:p>
            <a:pPr algn="ctr"/>
            <a:r>
              <a:rPr lang="en-US" sz="1200" b="1" dirty="0" err="1" smtClean="0"/>
              <a:t>Infras</a:t>
            </a:r>
            <a:endParaRPr lang="en-US" sz="1200" b="1" dirty="0"/>
          </a:p>
        </p:txBody>
      </p:sp>
      <p:cxnSp>
        <p:nvCxnSpPr>
          <p:cNvPr id="191" name="Straight Arrow Connector 190"/>
          <p:cNvCxnSpPr>
            <a:stCxn id="192" idx="3"/>
            <a:endCxn id="190" idx="1"/>
          </p:cNvCxnSpPr>
          <p:nvPr/>
        </p:nvCxnSpPr>
        <p:spPr>
          <a:xfrm>
            <a:off x="5890846" y="3529904"/>
            <a:ext cx="224693" cy="3604"/>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192" name="Rounded Rectangle 191"/>
          <p:cNvSpPr/>
          <p:nvPr/>
        </p:nvSpPr>
        <p:spPr>
          <a:xfrm>
            <a:off x="4909091" y="3172321"/>
            <a:ext cx="981755" cy="715165"/>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t>Automate</a:t>
            </a:r>
          </a:p>
          <a:p>
            <a:pPr algn="ctr"/>
            <a:r>
              <a:rPr lang="en-US" sz="1100" b="1" dirty="0" smtClean="0"/>
              <a:t>Deployment</a:t>
            </a:r>
            <a:endParaRPr lang="en-US" sz="1100" b="1" dirty="0"/>
          </a:p>
        </p:txBody>
      </p:sp>
      <p:cxnSp>
        <p:nvCxnSpPr>
          <p:cNvPr id="253" name="Straight Arrow Connector 252"/>
          <p:cNvCxnSpPr>
            <a:stCxn id="192" idx="0"/>
          </p:cNvCxnSpPr>
          <p:nvPr/>
        </p:nvCxnSpPr>
        <p:spPr>
          <a:xfrm flipV="1">
            <a:off x="5399969" y="2667000"/>
            <a:ext cx="2416" cy="50532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6" name="Straight Arrow Connector 255"/>
          <p:cNvCxnSpPr>
            <a:stCxn id="57" idx="2"/>
          </p:cNvCxnSpPr>
          <p:nvPr/>
        </p:nvCxnSpPr>
        <p:spPr>
          <a:xfrm flipH="1">
            <a:off x="1778000" y="1856153"/>
            <a:ext cx="1" cy="498232"/>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257" name="Straight Arrow Connector 256"/>
          <p:cNvCxnSpPr>
            <a:stCxn id="186" idx="0"/>
          </p:cNvCxnSpPr>
          <p:nvPr/>
        </p:nvCxnSpPr>
        <p:spPr>
          <a:xfrm flipV="1">
            <a:off x="1787770" y="2657231"/>
            <a:ext cx="9769" cy="50276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1" name="Rounded Rectangle 50"/>
          <p:cNvSpPr/>
          <p:nvPr/>
        </p:nvSpPr>
        <p:spPr>
          <a:xfrm>
            <a:off x="4907213" y="2359620"/>
            <a:ext cx="2071388" cy="332932"/>
          </a:xfrm>
          <a:prstGeom prst="round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t>Artifact Repository</a:t>
            </a:r>
            <a:endParaRPr lang="en-US" sz="1400" b="1" dirty="0"/>
          </a:p>
        </p:txBody>
      </p:sp>
    </p:spTree>
    <p:extLst>
      <p:ext uri="{BB962C8B-B14F-4D97-AF65-F5344CB8AC3E}">
        <p14:creationId xmlns:p14="http://schemas.microsoft.com/office/powerpoint/2010/main" val="88626269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050" y="1288793"/>
            <a:ext cx="8609496" cy="3071534"/>
          </a:xfrm>
        </p:spPr>
        <p:txBody>
          <a:bodyPr>
            <a:normAutofit/>
          </a:bodyPr>
          <a:lstStyle/>
          <a:p>
            <a:pPr marL="0" indent="0">
              <a:buNone/>
            </a:pPr>
            <a:r>
              <a:rPr lang="en-US" dirty="0" err="1" smtClean="0"/>
              <a:t>DevOps</a:t>
            </a:r>
            <a:r>
              <a:rPr lang="en-US" dirty="0" smtClean="0"/>
              <a:t> on AWS: Deployment &amp; Management</a:t>
            </a:r>
            <a:endParaRPr lang="en-US" sz="2800" dirty="0" smtClean="0"/>
          </a:p>
          <a:p>
            <a:pPr lvl="1"/>
            <a:r>
              <a:rPr lang="en-US" dirty="0"/>
              <a:t>Cloud Formation</a:t>
            </a:r>
          </a:p>
          <a:p>
            <a:pPr lvl="1"/>
            <a:r>
              <a:rPr lang="en-US" dirty="0"/>
              <a:t>Elastic Beanstalk</a:t>
            </a:r>
          </a:p>
          <a:p>
            <a:pPr lvl="1"/>
            <a:r>
              <a:rPr lang="en-US" dirty="0" err="1"/>
              <a:t>OpsWorks</a:t>
            </a:r>
            <a:endParaRPr lang="en-US" dirty="0"/>
          </a:p>
          <a:p>
            <a:pPr lvl="1"/>
            <a:r>
              <a:rPr lang="en-US" dirty="0" err="1"/>
              <a:t>BlueGreen</a:t>
            </a:r>
            <a:r>
              <a:rPr lang="en-US" dirty="0"/>
              <a:t> deployment</a:t>
            </a:r>
          </a:p>
        </p:txBody>
      </p:sp>
    </p:spTree>
    <p:extLst>
      <p:ext uri="{BB962C8B-B14F-4D97-AF65-F5344CB8AC3E}">
        <p14:creationId xmlns:p14="http://schemas.microsoft.com/office/powerpoint/2010/main" val="34432545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17336" y="2425226"/>
            <a:ext cx="7240428" cy="2111429"/>
            <a:chOff x="217336" y="2425226"/>
            <a:chExt cx="7240428" cy="2111429"/>
          </a:xfrm>
        </p:grpSpPr>
        <p:sp>
          <p:nvSpPr>
            <p:cNvPr id="10" name="Rounded Rectangle 9"/>
            <p:cNvSpPr/>
            <p:nvPr/>
          </p:nvSpPr>
          <p:spPr>
            <a:xfrm>
              <a:off x="717250" y="2425226"/>
              <a:ext cx="6740514" cy="2091108"/>
            </a:xfrm>
            <a:prstGeom prst="roundRect">
              <a:avLst>
                <a:gd name="adj" fmla="val 6185"/>
              </a:avLst>
            </a:prstGeom>
            <a:solidFill>
              <a:schemeClr val="bg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chemeClr val="tx1"/>
                </a:solidFill>
              </a:endParaRPr>
            </a:p>
          </p:txBody>
        </p:sp>
        <p:grpSp>
          <p:nvGrpSpPr>
            <p:cNvPr id="101" name="Group 100"/>
            <p:cNvGrpSpPr/>
            <p:nvPr/>
          </p:nvGrpSpPr>
          <p:grpSpPr>
            <a:xfrm>
              <a:off x="2190142" y="3504449"/>
              <a:ext cx="2553713" cy="920575"/>
              <a:chOff x="2320524" y="4666384"/>
              <a:chExt cx="2553713" cy="920575"/>
            </a:xfrm>
          </p:grpSpPr>
          <p:sp>
            <p:nvSpPr>
              <p:cNvPr id="102" name="Rounded Rectangle 101"/>
              <p:cNvSpPr/>
              <p:nvPr/>
            </p:nvSpPr>
            <p:spPr>
              <a:xfrm>
                <a:off x="2325437" y="4678146"/>
                <a:ext cx="2548800"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03" name="Rectangle 102"/>
              <p:cNvSpPr/>
              <p:nvPr/>
            </p:nvSpPr>
            <p:spPr>
              <a:xfrm>
                <a:off x="2320524" y="4666384"/>
                <a:ext cx="2553713" cy="201978"/>
              </a:xfrm>
              <a:prstGeom prst="rect">
                <a:avLst/>
              </a:prstGeom>
            </p:spPr>
            <p:txBody>
              <a:bodyPr wrap="none" lIns="0" rIns="0" anchor="t" anchorCtr="0">
                <a:noAutofit/>
              </a:bodyPr>
              <a:lstStyle/>
              <a:p>
                <a:pPr algn="ctr">
                  <a:lnSpc>
                    <a:spcPct val="70000"/>
                  </a:lnSpc>
                </a:pPr>
                <a:r>
                  <a:rPr lang="en-US" sz="950" b="1" dirty="0" smtClean="0">
                    <a:solidFill>
                      <a:srgbClr val="000000"/>
                    </a:solidFill>
                    <a:latin typeface="Arial Narrow"/>
                    <a:cs typeface="Arial Narrow"/>
                  </a:rPr>
                  <a:t>Storage</a:t>
                </a:r>
                <a:endParaRPr lang="en-US" sz="950" dirty="0">
                  <a:solidFill>
                    <a:srgbClr val="000000"/>
                  </a:solidFill>
                </a:endParaRPr>
              </a:p>
            </p:txBody>
          </p:sp>
          <p:sp>
            <p:nvSpPr>
              <p:cNvPr id="104" name="TextBox 103"/>
              <p:cNvSpPr txBox="1"/>
              <p:nvPr>
                <p:custDataLst>
                  <p:tags r:id="rId29"/>
                </p:custDataLst>
              </p:nvPr>
            </p:nvSpPr>
            <p:spPr>
              <a:xfrm>
                <a:off x="2651990" y="5225005"/>
                <a:ext cx="115754"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S3</a:t>
                </a:r>
                <a:endParaRPr lang="en-US" sz="900" b="1" dirty="0">
                  <a:solidFill>
                    <a:srgbClr val="000000"/>
                  </a:solidFill>
                  <a:latin typeface="Arial Narrow" pitchFamily="34" charset="0"/>
                </a:endParaRPr>
              </a:p>
            </p:txBody>
          </p:sp>
          <p:sp>
            <p:nvSpPr>
              <p:cNvPr id="105" name="TextBox 104"/>
              <p:cNvSpPr txBox="1"/>
              <p:nvPr>
                <p:custDataLst>
                  <p:tags r:id="rId30"/>
                </p:custDataLst>
              </p:nvPr>
            </p:nvSpPr>
            <p:spPr>
              <a:xfrm>
                <a:off x="3211779" y="5225005"/>
                <a:ext cx="194539"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EBS</a:t>
                </a:r>
                <a:endParaRPr lang="en-US" sz="900" b="1" dirty="0">
                  <a:solidFill>
                    <a:srgbClr val="000000"/>
                  </a:solidFill>
                  <a:latin typeface="Arial Narrow" pitchFamily="34" charset="0"/>
                </a:endParaRPr>
              </a:p>
            </p:txBody>
          </p:sp>
          <p:sp>
            <p:nvSpPr>
              <p:cNvPr id="106" name="TextBox 105"/>
              <p:cNvSpPr txBox="1"/>
              <p:nvPr>
                <p:custDataLst>
                  <p:tags r:id="rId31"/>
                </p:custDataLst>
              </p:nvPr>
            </p:nvSpPr>
            <p:spPr>
              <a:xfrm>
                <a:off x="3733968" y="5225005"/>
                <a:ext cx="321001"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Glacier</a:t>
                </a:r>
                <a:endParaRPr lang="en-US" sz="900" b="1" dirty="0">
                  <a:solidFill>
                    <a:srgbClr val="000000"/>
                  </a:solidFill>
                  <a:latin typeface="Arial Narrow" pitchFamily="34" charset="0"/>
                </a:endParaRPr>
              </a:p>
            </p:txBody>
          </p:sp>
          <p:sp>
            <p:nvSpPr>
              <p:cNvPr id="107" name="TextBox 106"/>
              <p:cNvSpPr txBox="1"/>
              <p:nvPr>
                <p:custDataLst>
                  <p:tags r:id="rId32"/>
                </p:custDataLst>
              </p:nvPr>
            </p:nvSpPr>
            <p:spPr>
              <a:xfrm>
                <a:off x="4299962" y="5243019"/>
                <a:ext cx="389361" cy="343940"/>
              </a:xfrm>
              <a:prstGeom prst="rect">
                <a:avLst/>
              </a:prstGeom>
              <a:noFill/>
            </p:spPr>
            <p:txBody>
              <a:bodyPr wrap="none" lIns="0" rIns="0" rtlCol="0">
                <a:spAutoFit/>
              </a:bodyPr>
              <a:lstStyle/>
              <a:p>
                <a:pPr algn="ctr">
                  <a:lnSpc>
                    <a:spcPct val="90000"/>
                  </a:lnSpc>
                </a:pPr>
                <a:r>
                  <a:rPr lang="en-US" sz="900" b="1" dirty="0" smtClean="0">
                    <a:solidFill>
                      <a:srgbClr val="000000"/>
                    </a:solidFill>
                    <a:latin typeface="Arial Narrow" pitchFamily="34" charset="0"/>
                  </a:rPr>
                  <a:t>Storage</a:t>
                </a:r>
              </a:p>
              <a:p>
                <a:pPr algn="ctr">
                  <a:lnSpc>
                    <a:spcPct val="90000"/>
                  </a:lnSpc>
                </a:pPr>
                <a:r>
                  <a:rPr lang="en-US" sz="900" b="1" dirty="0" smtClean="0">
                    <a:solidFill>
                      <a:srgbClr val="000000"/>
                    </a:solidFill>
                    <a:latin typeface="Arial Narrow" pitchFamily="34" charset="0"/>
                  </a:rPr>
                  <a:t>Gateway</a:t>
                </a:r>
                <a:endParaRPr lang="en-US" sz="900" b="1" dirty="0">
                  <a:solidFill>
                    <a:srgbClr val="000000"/>
                  </a:solidFill>
                  <a:latin typeface="Arial Narrow" pitchFamily="34" charset="0"/>
                </a:endParaRPr>
              </a:p>
            </p:txBody>
          </p:sp>
          <p:pic>
            <p:nvPicPr>
              <p:cNvPr id="108" name="Picture 107" descr="S3.png"/>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2507007" y="4866081"/>
                <a:ext cx="403146" cy="403145"/>
              </a:xfrm>
              <a:prstGeom prst="rect">
                <a:avLst/>
              </a:prstGeom>
            </p:spPr>
          </p:pic>
          <p:pic>
            <p:nvPicPr>
              <p:cNvPr id="109" name="Picture 108" descr="Glacier.png"/>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3696187" y="4866081"/>
                <a:ext cx="403146" cy="403145"/>
              </a:xfrm>
              <a:prstGeom prst="rect">
                <a:avLst/>
              </a:prstGeom>
            </p:spPr>
          </p:pic>
          <p:pic>
            <p:nvPicPr>
              <p:cNvPr id="110" name="Picture 109" descr="Amazon-Elastic-Block-Storage.png"/>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3101597" y="4866081"/>
                <a:ext cx="403146" cy="403145"/>
              </a:xfrm>
              <a:prstGeom prst="rect">
                <a:avLst/>
              </a:prstGeom>
            </p:spPr>
          </p:pic>
          <p:pic>
            <p:nvPicPr>
              <p:cNvPr id="111" name="Picture 110" descr="Storage-Gateway.png"/>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4290778" y="4866081"/>
                <a:ext cx="403146" cy="403145"/>
              </a:xfrm>
              <a:prstGeom prst="rect">
                <a:avLst/>
              </a:prstGeom>
            </p:spPr>
          </p:pic>
        </p:grpSp>
        <p:sp>
          <p:nvSpPr>
            <p:cNvPr id="19" name="Rectangle 18"/>
            <p:cNvSpPr/>
            <p:nvPr/>
          </p:nvSpPr>
          <p:spPr>
            <a:xfrm rot="16200000">
              <a:off x="-586358" y="3249239"/>
              <a:ext cx="2091110" cy="483722"/>
            </a:xfrm>
            <a:prstGeom prst="rect">
              <a:avLst/>
            </a:prstGeom>
          </p:spPr>
          <p:txBody>
            <a:bodyPr wrap="square">
              <a:spAutoFit/>
            </a:bodyPr>
            <a:lstStyle/>
            <a:p>
              <a:pPr algn="ctr">
                <a:lnSpc>
                  <a:spcPct val="90000"/>
                </a:lnSpc>
              </a:pPr>
              <a:r>
                <a:rPr lang="en-US" sz="1400" b="1" dirty="0" smtClean="0">
                  <a:latin typeface="Arial Narrow"/>
                  <a:cs typeface="Arial Narrow"/>
                </a:rPr>
                <a:t>Foundation</a:t>
              </a:r>
            </a:p>
            <a:p>
              <a:pPr algn="ctr">
                <a:lnSpc>
                  <a:spcPct val="90000"/>
                </a:lnSpc>
              </a:pPr>
              <a:r>
                <a:rPr lang="en-US" sz="1400" b="1" dirty="0" smtClean="0">
                  <a:latin typeface="Arial Narrow"/>
                  <a:cs typeface="Arial Narrow"/>
                </a:rPr>
                <a:t>Services</a:t>
              </a:r>
              <a:endParaRPr lang="en-US" sz="1400" b="1" dirty="0"/>
            </a:p>
          </p:txBody>
        </p:sp>
        <p:grpSp>
          <p:nvGrpSpPr>
            <p:cNvPr id="30" name="Group 29"/>
            <p:cNvGrpSpPr/>
            <p:nvPr/>
          </p:nvGrpSpPr>
          <p:grpSpPr>
            <a:xfrm>
              <a:off x="4803055" y="3504449"/>
              <a:ext cx="2548800" cy="920575"/>
              <a:chOff x="4933437" y="4666384"/>
              <a:chExt cx="2548800" cy="920575"/>
            </a:xfrm>
          </p:grpSpPr>
          <p:sp>
            <p:nvSpPr>
              <p:cNvPr id="31" name="Rounded Rectangle 30"/>
              <p:cNvSpPr/>
              <p:nvPr/>
            </p:nvSpPr>
            <p:spPr>
              <a:xfrm>
                <a:off x="4933437" y="4678146"/>
                <a:ext cx="2548800"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32" name="Picture 31" descr="Direct-Connect.png"/>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5706964" y="4866081"/>
                <a:ext cx="403146" cy="403145"/>
              </a:xfrm>
              <a:prstGeom prst="rect">
                <a:avLst/>
              </a:prstGeom>
            </p:spPr>
          </p:pic>
          <p:pic>
            <p:nvPicPr>
              <p:cNvPr id="33" name="Picture 32" descr="Route-53.png"/>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6892917" y="4866081"/>
                <a:ext cx="403146" cy="403145"/>
              </a:xfrm>
              <a:prstGeom prst="rect">
                <a:avLst/>
              </a:prstGeom>
            </p:spPr>
          </p:pic>
          <p:pic>
            <p:nvPicPr>
              <p:cNvPr id="34" name="Picture 33" descr="VPC.png"/>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5113988" y="4866081"/>
                <a:ext cx="403146" cy="403145"/>
              </a:xfrm>
              <a:prstGeom prst="rect">
                <a:avLst/>
              </a:prstGeom>
            </p:spPr>
          </p:pic>
          <p:pic>
            <p:nvPicPr>
              <p:cNvPr id="35" name="Picture 34" descr="Amazon-Elastic-Load-Balacing.png"/>
              <p:cNvPicPr>
                <a:picLocks noChangeAspect="1"/>
              </p:cNvPicPr>
              <p:nvPr/>
            </p:nvPicPr>
            <p:blipFill>
              <a:blip r:embed="rId42" cstate="screen">
                <a:extLst>
                  <a:ext uri="{28A0092B-C50C-407E-A947-70E740481C1C}">
                    <a14:useLocalDpi xmlns:a14="http://schemas.microsoft.com/office/drawing/2010/main"/>
                  </a:ext>
                </a:extLst>
              </a:blip>
              <a:stretch>
                <a:fillRect/>
              </a:stretch>
            </p:blipFill>
            <p:spPr>
              <a:xfrm>
                <a:off x="6299940" y="4866081"/>
                <a:ext cx="403146" cy="403145"/>
              </a:xfrm>
              <a:prstGeom prst="rect">
                <a:avLst/>
              </a:prstGeom>
            </p:spPr>
          </p:pic>
          <p:sp>
            <p:nvSpPr>
              <p:cNvPr id="36" name="Rectangle 35"/>
              <p:cNvSpPr/>
              <p:nvPr/>
            </p:nvSpPr>
            <p:spPr>
              <a:xfrm>
                <a:off x="4933437" y="4666384"/>
                <a:ext cx="2548800" cy="201978"/>
              </a:xfrm>
              <a:prstGeom prst="rect">
                <a:avLst/>
              </a:prstGeom>
            </p:spPr>
            <p:txBody>
              <a:bodyPr wrap="none" lIns="0" rIns="0" anchor="t" anchorCtr="0">
                <a:noAutofit/>
              </a:bodyPr>
              <a:lstStyle/>
              <a:p>
                <a:pPr algn="ctr">
                  <a:lnSpc>
                    <a:spcPct val="70000"/>
                  </a:lnSpc>
                </a:pPr>
                <a:r>
                  <a:rPr lang="en-US" sz="950" b="1" dirty="0" smtClean="0">
                    <a:solidFill>
                      <a:srgbClr val="000000"/>
                    </a:solidFill>
                    <a:latin typeface="Arial Narrow"/>
                    <a:cs typeface="Arial Narrow"/>
                  </a:rPr>
                  <a:t>Networking</a:t>
                </a:r>
                <a:endParaRPr lang="en-US" sz="950" dirty="0">
                  <a:solidFill>
                    <a:srgbClr val="000000"/>
                  </a:solidFill>
                </a:endParaRPr>
              </a:p>
            </p:txBody>
          </p:sp>
          <p:sp>
            <p:nvSpPr>
              <p:cNvPr id="37" name="TextBox 36"/>
              <p:cNvSpPr txBox="1"/>
              <p:nvPr>
                <p:custDataLst>
                  <p:tags r:id="rId25"/>
                </p:custDataLst>
              </p:nvPr>
            </p:nvSpPr>
            <p:spPr>
              <a:xfrm>
                <a:off x="5215956" y="5225005"/>
                <a:ext cx="194539"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VPC</a:t>
                </a:r>
                <a:endParaRPr lang="en-US" sz="900" b="1" dirty="0">
                  <a:solidFill>
                    <a:srgbClr val="000000"/>
                  </a:solidFill>
                  <a:latin typeface="Arial Narrow" pitchFamily="34" charset="0"/>
                </a:endParaRPr>
              </a:p>
            </p:txBody>
          </p:sp>
          <p:sp>
            <p:nvSpPr>
              <p:cNvPr id="38" name="TextBox 37"/>
              <p:cNvSpPr txBox="1"/>
              <p:nvPr>
                <p:custDataLst>
                  <p:tags r:id="rId26"/>
                </p:custDataLst>
              </p:nvPr>
            </p:nvSpPr>
            <p:spPr>
              <a:xfrm>
                <a:off x="5719973" y="5243019"/>
                <a:ext cx="378540" cy="343940"/>
              </a:xfrm>
              <a:prstGeom prst="rect">
                <a:avLst/>
              </a:prstGeom>
              <a:noFill/>
            </p:spPr>
            <p:txBody>
              <a:bodyPr wrap="none" lIns="0" rIns="0" rtlCol="0">
                <a:spAutoFit/>
              </a:bodyPr>
              <a:lstStyle/>
              <a:p>
                <a:pPr algn="ctr">
                  <a:lnSpc>
                    <a:spcPct val="90000"/>
                  </a:lnSpc>
                </a:pPr>
                <a:r>
                  <a:rPr lang="en-US" sz="900" b="1" dirty="0" smtClean="0">
                    <a:solidFill>
                      <a:srgbClr val="000000"/>
                    </a:solidFill>
                    <a:latin typeface="Arial Narrow" pitchFamily="34" charset="0"/>
                  </a:rPr>
                  <a:t>Direct</a:t>
                </a:r>
                <a:br>
                  <a:rPr lang="en-US" sz="900" b="1" dirty="0" smtClean="0">
                    <a:solidFill>
                      <a:srgbClr val="000000"/>
                    </a:solidFill>
                    <a:latin typeface="Arial Narrow" pitchFamily="34" charset="0"/>
                  </a:rPr>
                </a:br>
                <a:r>
                  <a:rPr lang="en-US" sz="900" b="1" dirty="0" smtClean="0">
                    <a:solidFill>
                      <a:srgbClr val="000000"/>
                    </a:solidFill>
                    <a:latin typeface="Arial Narrow" pitchFamily="34" charset="0"/>
                  </a:rPr>
                  <a:t>Connect</a:t>
                </a:r>
                <a:endParaRPr lang="en-US" sz="900" b="1" dirty="0">
                  <a:solidFill>
                    <a:srgbClr val="000000"/>
                  </a:solidFill>
                  <a:latin typeface="Arial Narrow" pitchFamily="34" charset="0"/>
                </a:endParaRPr>
              </a:p>
            </p:txBody>
          </p:sp>
          <p:sp>
            <p:nvSpPr>
              <p:cNvPr id="39" name="TextBox 38"/>
              <p:cNvSpPr txBox="1"/>
              <p:nvPr>
                <p:custDataLst>
                  <p:tags r:id="rId27"/>
                </p:custDataLst>
              </p:nvPr>
            </p:nvSpPr>
            <p:spPr>
              <a:xfrm>
                <a:off x="6404024" y="5225005"/>
                <a:ext cx="189242"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ELB</a:t>
                </a:r>
                <a:endParaRPr lang="en-US" sz="900" b="1" dirty="0">
                  <a:solidFill>
                    <a:srgbClr val="000000"/>
                  </a:solidFill>
                  <a:latin typeface="Arial Narrow" pitchFamily="34" charset="0"/>
                </a:endParaRPr>
              </a:p>
            </p:txBody>
          </p:sp>
          <p:sp>
            <p:nvSpPr>
              <p:cNvPr id="40" name="TextBox 39"/>
              <p:cNvSpPr txBox="1"/>
              <p:nvPr>
                <p:custDataLst>
                  <p:tags r:id="rId28"/>
                </p:custDataLst>
              </p:nvPr>
            </p:nvSpPr>
            <p:spPr>
              <a:xfrm>
                <a:off x="6916085" y="5225005"/>
                <a:ext cx="373356"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Route53</a:t>
                </a:r>
                <a:endParaRPr lang="en-US" sz="900" b="1" dirty="0">
                  <a:solidFill>
                    <a:srgbClr val="000000"/>
                  </a:solidFill>
                  <a:latin typeface="Arial Narrow" pitchFamily="34" charset="0"/>
                </a:endParaRPr>
              </a:p>
            </p:txBody>
          </p:sp>
        </p:grpSp>
        <p:grpSp>
          <p:nvGrpSpPr>
            <p:cNvPr id="41" name="Group 40"/>
            <p:cNvGrpSpPr/>
            <p:nvPr/>
          </p:nvGrpSpPr>
          <p:grpSpPr>
            <a:xfrm>
              <a:off x="829080" y="2535037"/>
              <a:ext cx="2722124" cy="895078"/>
              <a:chOff x="3291708" y="3710406"/>
              <a:chExt cx="2722124" cy="895078"/>
            </a:xfrm>
          </p:grpSpPr>
          <p:sp>
            <p:nvSpPr>
              <p:cNvPr id="42" name="Rounded Rectangle 41"/>
              <p:cNvSpPr/>
              <p:nvPr/>
            </p:nvSpPr>
            <p:spPr>
              <a:xfrm>
                <a:off x="3291708" y="3723040"/>
                <a:ext cx="2722124"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43" name="Picture 42" descr="DynamoDB.png"/>
              <p:cNvPicPr>
                <a:picLocks noChangeAspect="1"/>
              </p:cNvPicPr>
              <p:nvPr/>
            </p:nvPicPr>
            <p:blipFill>
              <a:blip r:embed="rId43" cstate="screen">
                <a:extLst>
                  <a:ext uri="{28A0092B-C50C-407E-A947-70E740481C1C}">
                    <a14:useLocalDpi xmlns:a14="http://schemas.microsoft.com/office/drawing/2010/main"/>
                  </a:ext>
                </a:extLst>
              </a:blip>
              <a:stretch>
                <a:fillRect/>
              </a:stretch>
            </p:blipFill>
            <p:spPr>
              <a:xfrm>
                <a:off x="4144445" y="3904946"/>
                <a:ext cx="403146" cy="403145"/>
              </a:xfrm>
              <a:prstGeom prst="rect">
                <a:avLst/>
              </a:prstGeom>
            </p:spPr>
          </p:pic>
          <p:pic>
            <p:nvPicPr>
              <p:cNvPr id="44" name="Picture 43" descr="RDS.png"/>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3534254" y="3904946"/>
                <a:ext cx="403146" cy="403145"/>
              </a:xfrm>
              <a:prstGeom prst="rect">
                <a:avLst/>
              </a:prstGeom>
            </p:spPr>
          </p:pic>
          <p:pic>
            <p:nvPicPr>
              <p:cNvPr id="45" name="Picture 44" descr="ElasticCache.png"/>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4783832" y="3904946"/>
                <a:ext cx="403146" cy="403145"/>
              </a:xfrm>
              <a:prstGeom prst="rect">
                <a:avLst/>
              </a:prstGeom>
            </p:spPr>
          </p:pic>
          <p:pic>
            <p:nvPicPr>
              <p:cNvPr id="46" name="Picture 45" descr="RedShift.png"/>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5397431" y="3904946"/>
                <a:ext cx="403146" cy="403145"/>
              </a:xfrm>
              <a:prstGeom prst="rect">
                <a:avLst/>
              </a:prstGeom>
            </p:spPr>
          </p:pic>
          <p:sp>
            <p:nvSpPr>
              <p:cNvPr id="47" name="Rectangle 46"/>
              <p:cNvSpPr/>
              <p:nvPr/>
            </p:nvSpPr>
            <p:spPr>
              <a:xfrm>
                <a:off x="3291708" y="3710406"/>
                <a:ext cx="2501742" cy="201978"/>
              </a:xfrm>
              <a:prstGeom prst="rect">
                <a:avLst/>
              </a:prstGeom>
            </p:spPr>
            <p:txBody>
              <a:bodyPr wrap="square" lIns="0" rIns="0" anchor="t" anchorCtr="0">
                <a:noAutofit/>
              </a:bodyPr>
              <a:lstStyle/>
              <a:p>
                <a:pPr algn="ctr">
                  <a:lnSpc>
                    <a:spcPct val="70000"/>
                  </a:lnSpc>
                </a:pPr>
                <a:r>
                  <a:rPr lang="en-US" sz="950" b="1" dirty="0">
                    <a:solidFill>
                      <a:srgbClr val="000000"/>
                    </a:solidFill>
                    <a:latin typeface="Arial Narrow"/>
                    <a:cs typeface="Arial Narrow"/>
                  </a:rPr>
                  <a:t>Databases</a:t>
                </a:r>
              </a:p>
            </p:txBody>
          </p:sp>
          <p:sp>
            <p:nvSpPr>
              <p:cNvPr id="48" name="TextBox 47"/>
              <p:cNvSpPr txBox="1"/>
              <p:nvPr>
                <p:custDataLst>
                  <p:tags r:id="rId21"/>
                </p:custDataLst>
              </p:nvPr>
            </p:nvSpPr>
            <p:spPr>
              <a:xfrm>
                <a:off x="3635496" y="4269899"/>
                <a:ext cx="205184"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RDS</a:t>
                </a:r>
                <a:endParaRPr lang="en-US" sz="900" b="1" dirty="0">
                  <a:solidFill>
                    <a:srgbClr val="000000"/>
                  </a:solidFill>
                  <a:latin typeface="Arial Narrow" pitchFamily="34" charset="0"/>
                </a:endParaRPr>
              </a:p>
            </p:txBody>
          </p:sp>
          <p:sp>
            <p:nvSpPr>
              <p:cNvPr id="49" name="TextBox 48"/>
              <p:cNvSpPr txBox="1"/>
              <p:nvPr>
                <p:custDataLst>
                  <p:tags r:id="rId22"/>
                </p:custDataLst>
              </p:nvPr>
            </p:nvSpPr>
            <p:spPr>
              <a:xfrm>
                <a:off x="4716199" y="4269899"/>
                <a:ext cx="538609"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ElastiCache</a:t>
                </a:r>
                <a:endParaRPr lang="en-US" sz="900" b="1" dirty="0">
                  <a:solidFill>
                    <a:srgbClr val="000000"/>
                  </a:solidFill>
                  <a:latin typeface="Arial Narrow" pitchFamily="34" charset="0"/>
                </a:endParaRPr>
              </a:p>
            </p:txBody>
          </p:sp>
          <p:sp>
            <p:nvSpPr>
              <p:cNvPr id="50" name="TextBox 49"/>
              <p:cNvSpPr txBox="1"/>
              <p:nvPr>
                <p:custDataLst>
                  <p:tags r:id="rId23"/>
                </p:custDataLst>
              </p:nvPr>
            </p:nvSpPr>
            <p:spPr>
              <a:xfrm>
                <a:off x="4160123" y="4269899"/>
                <a:ext cx="373356"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Dynamo</a:t>
                </a:r>
                <a:endParaRPr lang="en-US" sz="900" b="1" dirty="0">
                  <a:solidFill>
                    <a:srgbClr val="000000"/>
                  </a:solidFill>
                  <a:latin typeface="Arial Narrow" pitchFamily="34" charset="0"/>
                </a:endParaRPr>
              </a:p>
            </p:txBody>
          </p:sp>
          <p:sp>
            <p:nvSpPr>
              <p:cNvPr id="51" name="TextBox 50"/>
              <p:cNvSpPr txBox="1"/>
              <p:nvPr>
                <p:custDataLst>
                  <p:tags r:id="rId24"/>
                </p:custDataLst>
              </p:nvPr>
            </p:nvSpPr>
            <p:spPr>
              <a:xfrm>
                <a:off x="5406567" y="4269899"/>
                <a:ext cx="389023" cy="230832"/>
              </a:xfrm>
              <a:prstGeom prst="rect">
                <a:avLst/>
              </a:prstGeom>
              <a:noFill/>
            </p:spPr>
            <p:txBody>
              <a:bodyPr wrap="none" lIns="0" rIns="0" rtlCol="0">
                <a:spAutoFit/>
              </a:bodyPr>
              <a:lstStyle/>
              <a:p>
                <a:pPr algn="ctr"/>
                <a:r>
                  <a:rPr lang="en-US" sz="900" b="1" dirty="0" err="1" smtClean="0">
                    <a:solidFill>
                      <a:srgbClr val="000000"/>
                    </a:solidFill>
                    <a:latin typeface="Arial Narrow" pitchFamily="34" charset="0"/>
                  </a:rPr>
                  <a:t>RedShift</a:t>
                </a:r>
                <a:endParaRPr lang="en-US" sz="900" b="1" dirty="0">
                  <a:solidFill>
                    <a:srgbClr val="000000"/>
                  </a:solidFill>
                  <a:latin typeface="Arial Narrow" pitchFamily="34" charset="0"/>
                </a:endParaRPr>
              </a:p>
            </p:txBody>
          </p:sp>
        </p:grpSp>
        <p:grpSp>
          <p:nvGrpSpPr>
            <p:cNvPr id="52" name="Group 51"/>
            <p:cNvGrpSpPr/>
            <p:nvPr/>
          </p:nvGrpSpPr>
          <p:grpSpPr>
            <a:xfrm>
              <a:off x="6346262" y="2535037"/>
              <a:ext cx="1055611" cy="895078"/>
              <a:chOff x="6466137" y="3710406"/>
              <a:chExt cx="1055611" cy="895078"/>
            </a:xfrm>
          </p:grpSpPr>
          <p:sp>
            <p:nvSpPr>
              <p:cNvPr id="53" name="Rounded Rectangle 52"/>
              <p:cNvSpPr/>
              <p:nvPr/>
            </p:nvSpPr>
            <p:spPr>
              <a:xfrm>
                <a:off x="6514120" y="3723040"/>
                <a:ext cx="959645"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54" name="Picture 53" descr="CloudFront.png"/>
              <p:cNvPicPr>
                <a:picLocks noChangeAspect="1"/>
              </p:cNvPicPr>
              <p:nvPr/>
            </p:nvPicPr>
            <p:blipFill>
              <a:blip r:embed="rId47" cstate="screen">
                <a:extLst>
                  <a:ext uri="{28A0092B-C50C-407E-A947-70E740481C1C}">
                    <a14:useLocalDpi xmlns:a14="http://schemas.microsoft.com/office/drawing/2010/main"/>
                  </a:ext>
                </a:extLst>
              </a:blip>
              <a:stretch>
                <a:fillRect/>
              </a:stretch>
            </p:blipFill>
            <p:spPr>
              <a:xfrm>
                <a:off x="6792369" y="3945409"/>
                <a:ext cx="403146" cy="403145"/>
              </a:xfrm>
              <a:prstGeom prst="rect">
                <a:avLst/>
              </a:prstGeom>
            </p:spPr>
          </p:pic>
          <p:sp>
            <p:nvSpPr>
              <p:cNvPr id="55" name="Rectangle 54"/>
              <p:cNvSpPr/>
              <p:nvPr/>
            </p:nvSpPr>
            <p:spPr>
              <a:xfrm>
                <a:off x="6466137" y="3710406"/>
                <a:ext cx="1055611" cy="201978"/>
              </a:xfrm>
              <a:prstGeom prst="rect">
                <a:avLst/>
              </a:prstGeom>
            </p:spPr>
            <p:txBody>
              <a:bodyPr wrap="square" lIns="0" rIns="0" anchor="t" anchorCtr="0">
                <a:noAutofit/>
              </a:bodyPr>
              <a:lstStyle/>
              <a:p>
                <a:pPr algn="ctr">
                  <a:lnSpc>
                    <a:spcPct val="70000"/>
                  </a:lnSpc>
                </a:pPr>
                <a:r>
                  <a:rPr lang="en-US" sz="950" b="1" dirty="0">
                    <a:solidFill>
                      <a:srgbClr val="000000"/>
                    </a:solidFill>
                    <a:latin typeface="Arial Narrow"/>
                    <a:cs typeface="Arial Narrow"/>
                  </a:rPr>
                  <a:t>Content Delivery</a:t>
                </a:r>
              </a:p>
            </p:txBody>
          </p:sp>
          <p:sp>
            <p:nvSpPr>
              <p:cNvPr id="56" name="TextBox 55"/>
              <p:cNvSpPr txBox="1"/>
              <p:nvPr>
                <p:custDataLst>
                  <p:tags r:id="rId20"/>
                </p:custDataLst>
              </p:nvPr>
            </p:nvSpPr>
            <p:spPr>
              <a:xfrm>
                <a:off x="6739018" y="4324668"/>
                <a:ext cx="509849"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CloudFront</a:t>
                </a:r>
                <a:endParaRPr lang="en-US" sz="900" b="1" dirty="0">
                  <a:solidFill>
                    <a:srgbClr val="000000"/>
                  </a:solidFill>
                  <a:latin typeface="Arial Narrow" pitchFamily="34" charset="0"/>
                </a:endParaRPr>
              </a:p>
            </p:txBody>
          </p:sp>
        </p:grpSp>
        <p:grpSp>
          <p:nvGrpSpPr>
            <p:cNvPr id="84" name="Group 83"/>
            <p:cNvGrpSpPr/>
            <p:nvPr/>
          </p:nvGrpSpPr>
          <p:grpSpPr>
            <a:xfrm>
              <a:off x="3625483" y="2535037"/>
              <a:ext cx="2700000" cy="895078"/>
              <a:chOff x="639289" y="3710406"/>
              <a:chExt cx="2700000" cy="895078"/>
            </a:xfrm>
          </p:grpSpPr>
          <p:sp>
            <p:nvSpPr>
              <p:cNvPr id="85" name="Rounded Rectangle 84"/>
              <p:cNvSpPr/>
              <p:nvPr/>
            </p:nvSpPr>
            <p:spPr>
              <a:xfrm>
                <a:off x="639289" y="3723040"/>
                <a:ext cx="2700000"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86" name="Picture 85" descr="Elastic-MapReduce-EMR.png"/>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911083" y="3904946"/>
                <a:ext cx="403146" cy="403145"/>
              </a:xfrm>
              <a:prstGeom prst="rect">
                <a:avLst/>
              </a:prstGeom>
            </p:spPr>
          </p:pic>
          <p:sp>
            <p:nvSpPr>
              <p:cNvPr id="87" name="Rectangle 86"/>
              <p:cNvSpPr/>
              <p:nvPr/>
            </p:nvSpPr>
            <p:spPr>
              <a:xfrm>
                <a:off x="639289" y="3710406"/>
                <a:ext cx="2699999" cy="201978"/>
              </a:xfrm>
              <a:prstGeom prst="rect">
                <a:avLst/>
              </a:prstGeom>
            </p:spPr>
            <p:txBody>
              <a:bodyPr wrap="square" lIns="0" rIns="0" anchor="t" anchorCtr="0">
                <a:noAutofit/>
              </a:bodyPr>
              <a:lstStyle/>
              <a:p>
                <a:pPr algn="ctr">
                  <a:lnSpc>
                    <a:spcPct val="70000"/>
                  </a:lnSpc>
                </a:pPr>
                <a:r>
                  <a:rPr lang="en-US" sz="950" b="1" dirty="0" smtClean="0">
                    <a:solidFill>
                      <a:srgbClr val="000000"/>
                    </a:solidFill>
                    <a:latin typeface="Arial Narrow"/>
                    <a:cs typeface="Arial Narrow"/>
                  </a:rPr>
                  <a:t>Analytics</a:t>
                </a:r>
                <a:endParaRPr lang="en-US" sz="950" dirty="0">
                  <a:solidFill>
                    <a:srgbClr val="000000"/>
                  </a:solidFill>
                </a:endParaRPr>
              </a:p>
            </p:txBody>
          </p:sp>
          <p:pic>
            <p:nvPicPr>
              <p:cNvPr id="88" name="Picture 87" descr="DataPipline.png"/>
              <p:cNvPicPr>
                <a:picLocks noChangeAspect="1"/>
              </p:cNvPicPr>
              <p:nvPr/>
            </p:nvPicPr>
            <p:blipFill>
              <a:blip r:embed="rId49" cstate="screen">
                <a:extLst>
                  <a:ext uri="{28A0092B-C50C-407E-A947-70E740481C1C}">
                    <a14:useLocalDpi xmlns:a14="http://schemas.microsoft.com/office/drawing/2010/main"/>
                  </a:ext>
                </a:extLst>
              </a:blip>
              <a:stretch>
                <a:fillRect/>
              </a:stretch>
            </p:blipFill>
            <p:spPr>
              <a:xfrm>
                <a:off x="1776816" y="3904945"/>
                <a:ext cx="403145" cy="403146"/>
              </a:xfrm>
              <a:prstGeom prst="rect">
                <a:avLst/>
              </a:prstGeom>
            </p:spPr>
          </p:pic>
          <p:sp>
            <p:nvSpPr>
              <p:cNvPr id="89" name="TextBox 88"/>
              <p:cNvSpPr txBox="1"/>
              <p:nvPr>
                <p:custDataLst>
                  <p:tags r:id="rId17"/>
                </p:custDataLst>
              </p:nvPr>
            </p:nvSpPr>
            <p:spPr>
              <a:xfrm>
                <a:off x="1679921" y="4269899"/>
                <a:ext cx="568064" cy="230832"/>
              </a:xfrm>
              <a:prstGeom prst="rect">
                <a:avLst/>
              </a:prstGeom>
              <a:noFill/>
            </p:spPr>
            <p:txBody>
              <a:bodyPr wrap="none" lIns="0" rIns="0" rtlCol="0">
                <a:spAutoFit/>
              </a:bodyPr>
              <a:lstStyle/>
              <a:p>
                <a:pPr algn="ctr"/>
                <a:r>
                  <a:rPr lang="en-US" sz="900" b="1" dirty="0" err="1" smtClean="0">
                    <a:solidFill>
                      <a:srgbClr val="000000"/>
                    </a:solidFill>
                    <a:latin typeface="Arial Narrow" pitchFamily="34" charset="0"/>
                  </a:rPr>
                  <a:t>DataPipeline</a:t>
                </a:r>
                <a:endParaRPr lang="en-US" sz="900" b="1" dirty="0">
                  <a:solidFill>
                    <a:srgbClr val="000000"/>
                  </a:solidFill>
                  <a:latin typeface="Arial Narrow" pitchFamily="34" charset="0"/>
                </a:endParaRPr>
              </a:p>
            </p:txBody>
          </p:sp>
          <p:sp>
            <p:nvSpPr>
              <p:cNvPr id="90" name="TextBox 89"/>
              <p:cNvSpPr txBox="1"/>
              <p:nvPr>
                <p:custDataLst>
                  <p:tags r:id="rId18"/>
                </p:custDataLst>
              </p:nvPr>
            </p:nvSpPr>
            <p:spPr>
              <a:xfrm>
                <a:off x="995550" y="4269899"/>
                <a:ext cx="210263"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EMR</a:t>
                </a:r>
                <a:endParaRPr lang="en-US" sz="900" b="1" dirty="0">
                  <a:solidFill>
                    <a:srgbClr val="000000"/>
                  </a:solidFill>
                  <a:latin typeface="Arial Narrow" pitchFamily="34" charset="0"/>
                </a:endParaRPr>
              </a:p>
            </p:txBody>
          </p:sp>
          <p:pic>
            <p:nvPicPr>
              <p:cNvPr id="91" name="Picture 2" descr="29319C81-012D-45AA-B1F1-1B004A68F062"/>
              <p:cNvPicPr>
                <a:picLocks noChangeAspect="1" noChangeArrowheads="1"/>
              </p:cNvPicPr>
              <p:nvPr/>
            </p:nvPicPr>
            <p:blipFill>
              <a:blip r:embed="rId50" cstate="screen">
                <a:extLst>
                  <a:ext uri="{28A0092B-C50C-407E-A947-70E740481C1C}">
                    <a14:useLocalDpi xmlns:a14="http://schemas.microsoft.com/office/drawing/2010/main"/>
                  </a:ext>
                </a:extLst>
              </a:blip>
              <a:srcRect/>
              <a:stretch>
                <a:fillRect/>
              </a:stretch>
            </p:blipFill>
            <p:spPr bwMode="auto">
              <a:xfrm>
                <a:off x="2683206" y="3904918"/>
                <a:ext cx="336000" cy="403200"/>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rgbClr val="000000"/>
                    </a:solidFill>
                    <a:miter lim="800000"/>
                    <a:headEnd/>
                    <a:tailEnd/>
                  </a14:hiddenLine>
                </a:ext>
              </a:extLst>
            </p:spPr>
          </p:pic>
          <p:sp>
            <p:nvSpPr>
              <p:cNvPr id="92" name="TextBox 91"/>
              <p:cNvSpPr txBox="1"/>
              <p:nvPr>
                <p:custDataLst>
                  <p:tags r:id="rId19"/>
                </p:custDataLst>
              </p:nvPr>
            </p:nvSpPr>
            <p:spPr>
              <a:xfrm>
                <a:off x="2666533" y="4269899"/>
                <a:ext cx="336668"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Kinesis</a:t>
                </a:r>
                <a:endParaRPr lang="en-US" sz="900" b="1" dirty="0">
                  <a:solidFill>
                    <a:srgbClr val="000000"/>
                  </a:solidFill>
                  <a:latin typeface="Arial Narrow" pitchFamily="34" charset="0"/>
                </a:endParaRPr>
              </a:p>
            </p:txBody>
          </p:sp>
        </p:grpSp>
        <p:grpSp>
          <p:nvGrpSpPr>
            <p:cNvPr id="93" name="Group 92"/>
            <p:cNvGrpSpPr/>
            <p:nvPr/>
          </p:nvGrpSpPr>
          <p:grpSpPr>
            <a:xfrm>
              <a:off x="825250" y="3504449"/>
              <a:ext cx="1310605" cy="894206"/>
              <a:chOff x="955632" y="4666384"/>
              <a:chExt cx="1310605" cy="894206"/>
            </a:xfrm>
          </p:grpSpPr>
          <p:sp>
            <p:nvSpPr>
              <p:cNvPr id="94" name="Rounded Rectangle 93"/>
              <p:cNvSpPr/>
              <p:nvPr/>
            </p:nvSpPr>
            <p:spPr>
              <a:xfrm>
                <a:off x="955837" y="4678146"/>
                <a:ext cx="1310400"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95" name="Picture 94" descr="EC2.png"/>
              <p:cNvPicPr>
                <a:picLocks noChangeAspect="1"/>
              </p:cNvPicPr>
              <p:nvPr/>
            </p:nvPicPr>
            <p:blipFill>
              <a:blip r:embed="rId51" cstate="screen">
                <a:extLst>
                  <a:ext uri="{28A0092B-C50C-407E-A947-70E740481C1C}">
                    <a14:useLocalDpi xmlns:a14="http://schemas.microsoft.com/office/drawing/2010/main"/>
                  </a:ext>
                </a:extLst>
              </a:blip>
              <a:stretch>
                <a:fillRect/>
              </a:stretch>
            </p:blipFill>
            <p:spPr>
              <a:xfrm>
                <a:off x="1141972" y="4891028"/>
                <a:ext cx="403146" cy="403145"/>
              </a:xfrm>
              <a:prstGeom prst="rect">
                <a:avLst/>
              </a:prstGeom>
            </p:spPr>
          </p:pic>
          <p:sp>
            <p:nvSpPr>
              <p:cNvPr id="96" name="TextBox 95"/>
              <p:cNvSpPr txBox="1"/>
              <p:nvPr>
                <p:custDataLst>
                  <p:tags r:id="rId15"/>
                </p:custDataLst>
              </p:nvPr>
            </p:nvSpPr>
            <p:spPr>
              <a:xfrm>
                <a:off x="1248384" y="5236818"/>
                <a:ext cx="184057"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EC2</a:t>
                </a:r>
                <a:endParaRPr lang="en-US" sz="900" b="1" dirty="0">
                  <a:solidFill>
                    <a:srgbClr val="000000"/>
                  </a:solidFill>
                  <a:latin typeface="Arial Narrow" pitchFamily="34" charset="0"/>
                </a:endParaRPr>
              </a:p>
            </p:txBody>
          </p:sp>
          <p:sp>
            <p:nvSpPr>
              <p:cNvPr id="97" name="Rectangle 96"/>
              <p:cNvSpPr/>
              <p:nvPr/>
            </p:nvSpPr>
            <p:spPr>
              <a:xfrm>
                <a:off x="955632" y="4666384"/>
                <a:ext cx="1310605" cy="201978"/>
              </a:xfrm>
              <a:prstGeom prst="rect">
                <a:avLst/>
              </a:prstGeom>
            </p:spPr>
            <p:txBody>
              <a:bodyPr wrap="square" lIns="0" rIns="0" anchor="t" anchorCtr="0">
                <a:noAutofit/>
              </a:bodyPr>
              <a:lstStyle/>
              <a:p>
                <a:pPr algn="ctr">
                  <a:lnSpc>
                    <a:spcPct val="70000"/>
                  </a:lnSpc>
                </a:pPr>
                <a:r>
                  <a:rPr lang="en-US" sz="950" b="1" dirty="0" smtClean="0">
                    <a:solidFill>
                      <a:srgbClr val="000000"/>
                    </a:solidFill>
                    <a:latin typeface="Arial Narrow"/>
                    <a:cs typeface="Arial Narrow"/>
                  </a:rPr>
                  <a:t>Compute</a:t>
                </a:r>
                <a:endParaRPr lang="en-US" sz="950" dirty="0">
                  <a:solidFill>
                    <a:srgbClr val="000000"/>
                  </a:solidFill>
                </a:endParaRPr>
              </a:p>
            </p:txBody>
          </p:sp>
          <p:pic>
            <p:nvPicPr>
              <p:cNvPr id="98" name="Picture 97"/>
              <p:cNvPicPr>
                <a:picLocks noChangeAspect="1"/>
              </p:cNvPicPr>
              <p:nvPr/>
            </p:nvPicPr>
            <p:blipFill>
              <a:blip r:embed="rId52" cstate="screen">
                <a:extLst>
                  <a:ext uri="{28A0092B-C50C-407E-A947-70E740481C1C}">
                    <a14:useLocalDpi xmlns:a14="http://schemas.microsoft.com/office/drawing/2010/main"/>
                  </a:ext>
                </a:extLst>
              </a:blip>
              <a:stretch>
                <a:fillRect/>
              </a:stretch>
            </p:blipFill>
            <p:spPr>
              <a:xfrm>
                <a:off x="1705976" y="4896116"/>
                <a:ext cx="346278" cy="403200"/>
              </a:xfrm>
              <a:prstGeom prst="rect">
                <a:avLst/>
              </a:prstGeom>
            </p:spPr>
          </p:pic>
          <p:sp>
            <p:nvSpPr>
              <p:cNvPr id="99" name="TextBox 98"/>
              <p:cNvSpPr txBox="1"/>
              <p:nvPr>
                <p:custDataLst>
                  <p:tags r:id="rId16"/>
                </p:custDataLst>
              </p:nvPr>
            </p:nvSpPr>
            <p:spPr>
              <a:xfrm>
                <a:off x="1601766" y="5236818"/>
                <a:ext cx="566430" cy="230832"/>
              </a:xfrm>
              <a:prstGeom prst="rect">
                <a:avLst/>
              </a:prstGeom>
              <a:noFill/>
            </p:spPr>
            <p:txBody>
              <a:bodyPr wrap="none" lIns="0" rIns="0" rtlCol="0">
                <a:spAutoFit/>
              </a:bodyPr>
              <a:lstStyle/>
              <a:p>
                <a:pPr algn="ctr"/>
                <a:r>
                  <a:rPr lang="en-US" sz="900" b="1" dirty="0" err="1" smtClean="0">
                    <a:solidFill>
                      <a:srgbClr val="000000"/>
                    </a:solidFill>
                    <a:latin typeface="Arial Narrow" pitchFamily="34" charset="0"/>
                  </a:rPr>
                  <a:t>WorkSpaces</a:t>
                </a:r>
                <a:endParaRPr lang="en-US" sz="900" b="1" dirty="0">
                  <a:solidFill>
                    <a:srgbClr val="000000"/>
                  </a:solidFill>
                  <a:latin typeface="Arial Narrow" pitchFamily="34" charset="0"/>
                </a:endParaRPr>
              </a:p>
            </p:txBody>
          </p:sp>
        </p:grpSp>
      </p:grpSp>
      <p:grpSp>
        <p:nvGrpSpPr>
          <p:cNvPr id="9" name="Group 8"/>
          <p:cNvGrpSpPr/>
          <p:nvPr/>
        </p:nvGrpSpPr>
        <p:grpSpPr>
          <a:xfrm>
            <a:off x="217336" y="-24554"/>
            <a:ext cx="7240428" cy="1255271"/>
            <a:chOff x="217336" y="-24554"/>
            <a:chExt cx="7240428" cy="1255271"/>
          </a:xfrm>
        </p:grpSpPr>
        <p:sp>
          <p:nvSpPr>
            <p:cNvPr id="11" name="Rounded Rectangle 10"/>
            <p:cNvSpPr/>
            <p:nvPr/>
          </p:nvSpPr>
          <p:spPr>
            <a:xfrm>
              <a:off x="717250" y="42664"/>
              <a:ext cx="6740514" cy="1141155"/>
            </a:xfrm>
            <a:prstGeom prst="roundRect">
              <a:avLst>
                <a:gd name="adj" fmla="val 7971"/>
              </a:avLst>
            </a:prstGeom>
            <a:solidFill>
              <a:schemeClr val="bg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AWS Global Infrastructure</a:t>
              </a:r>
              <a:endParaRPr lang="en-US" b="1" dirty="0">
                <a:solidFill>
                  <a:schemeClr val="tx1"/>
                </a:solidFill>
              </a:endParaRPr>
            </a:p>
          </p:txBody>
        </p:sp>
        <p:sp>
          <p:nvSpPr>
            <p:cNvPr id="21" name="Rectangle 20"/>
            <p:cNvSpPr/>
            <p:nvPr/>
          </p:nvSpPr>
          <p:spPr>
            <a:xfrm rot="16200000">
              <a:off x="-168439" y="361221"/>
              <a:ext cx="1255271" cy="483722"/>
            </a:xfrm>
            <a:prstGeom prst="rect">
              <a:avLst/>
            </a:prstGeom>
          </p:spPr>
          <p:txBody>
            <a:bodyPr wrap="square">
              <a:spAutoFit/>
            </a:bodyPr>
            <a:lstStyle/>
            <a:p>
              <a:pPr algn="ctr">
                <a:lnSpc>
                  <a:spcPct val="90000"/>
                </a:lnSpc>
              </a:pPr>
              <a:r>
                <a:rPr lang="en-US" sz="1400" b="1" dirty="0" smtClean="0">
                  <a:latin typeface="Arial Narrow"/>
                  <a:cs typeface="Arial Narrow"/>
                </a:rPr>
                <a:t>Deployment &amp; </a:t>
              </a:r>
            </a:p>
            <a:p>
              <a:pPr algn="ctr">
                <a:lnSpc>
                  <a:spcPct val="90000"/>
                </a:lnSpc>
              </a:pPr>
              <a:r>
                <a:rPr lang="en-US" sz="1400" b="1" dirty="0" smtClean="0">
                  <a:latin typeface="Arial Narrow"/>
                  <a:cs typeface="Arial Narrow"/>
                </a:rPr>
                <a:t>Management</a:t>
              </a:r>
              <a:endParaRPr lang="en-US" sz="1400" b="1" dirty="0"/>
            </a:p>
          </p:txBody>
        </p:sp>
        <p:grpSp>
          <p:nvGrpSpPr>
            <p:cNvPr id="63" name="Group 62"/>
            <p:cNvGrpSpPr/>
            <p:nvPr/>
          </p:nvGrpSpPr>
          <p:grpSpPr>
            <a:xfrm>
              <a:off x="5821343" y="165795"/>
              <a:ext cx="1530512" cy="895078"/>
              <a:chOff x="5821343" y="897315"/>
              <a:chExt cx="1530512" cy="895078"/>
            </a:xfrm>
          </p:grpSpPr>
          <p:sp>
            <p:nvSpPr>
              <p:cNvPr id="64" name="Rounded Rectangle 63"/>
              <p:cNvSpPr/>
              <p:nvPr/>
            </p:nvSpPr>
            <p:spPr>
              <a:xfrm>
                <a:off x="5821343" y="909949"/>
                <a:ext cx="1530512"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just"/>
                <a:endParaRPr lang="en-US">
                  <a:solidFill>
                    <a:srgbClr val="000000"/>
                  </a:solidFill>
                </a:endParaRPr>
              </a:p>
            </p:txBody>
          </p:sp>
          <p:pic>
            <p:nvPicPr>
              <p:cNvPr id="65" name="Picture 64" descr="IAM.png"/>
              <p:cNvPicPr>
                <a:picLocks noChangeAspect="1"/>
              </p:cNvPicPr>
              <p:nvPr/>
            </p:nvPicPr>
            <p:blipFill>
              <a:blip r:embed="rId53" cstate="screen">
                <a:extLst>
                  <a:ext uri="{28A0092B-C50C-407E-A947-70E740481C1C}">
                    <a14:useLocalDpi xmlns:a14="http://schemas.microsoft.com/office/drawing/2010/main"/>
                  </a:ext>
                </a:extLst>
              </a:blip>
              <a:stretch>
                <a:fillRect/>
              </a:stretch>
            </p:blipFill>
            <p:spPr>
              <a:xfrm>
                <a:off x="5986779" y="1105965"/>
                <a:ext cx="403146" cy="403146"/>
              </a:xfrm>
              <a:prstGeom prst="rect">
                <a:avLst/>
              </a:prstGeom>
            </p:spPr>
          </p:pic>
          <p:pic>
            <p:nvPicPr>
              <p:cNvPr id="66" name="Picture 65" descr="Users.png"/>
              <p:cNvPicPr>
                <a:picLocks noChangeAspect="1"/>
              </p:cNvPicPr>
              <p:nvPr/>
            </p:nvPicPr>
            <p:blipFill>
              <a:blip r:embed="rId54" cstate="screen">
                <a:extLst>
                  <a:ext uri="{28A0092B-C50C-407E-A947-70E740481C1C}">
                    <a14:useLocalDpi xmlns:a14="http://schemas.microsoft.com/office/drawing/2010/main"/>
                  </a:ext>
                </a:extLst>
              </a:blip>
              <a:stretch>
                <a:fillRect/>
              </a:stretch>
            </p:blipFill>
            <p:spPr>
              <a:xfrm>
                <a:off x="6576214" y="1039244"/>
                <a:ext cx="536587" cy="536587"/>
              </a:xfrm>
              <a:prstGeom prst="rect">
                <a:avLst/>
              </a:prstGeom>
            </p:spPr>
          </p:pic>
          <p:pic>
            <p:nvPicPr>
              <p:cNvPr id="67" name="Picture 66" descr="IAM-Add-on.png"/>
              <p:cNvPicPr>
                <a:picLocks noChangeAspect="1"/>
              </p:cNvPicPr>
              <p:nvPr/>
            </p:nvPicPr>
            <p:blipFill rotWithShape="1">
              <a:blip r:embed="rId55" cstate="screen">
                <a:extLst>
                  <a:ext uri="{28A0092B-C50C-407E-A947-70E740481C1C}">
                    <a14:useLocalDpi xmlns:a14="http://schemas.microsoft.com/office/drawing/2010/main"/>
                  </a:ext>
                </a:extLst>
              </a:blip>
              <a:srcRect l="16338" t="23696" r="17546" b="30895"/>
              <a:stretch/>
            </p:blipFill>
            <p:spPr>
              <a:xfrm>
                <a:off x="6550468" y="1316382"/>
                <a:ext cx="336300" cy="230966"/>
              </a:xfrm>
              <a:prstGeom prst="rect">
                <a:avLst/>
              </a:prstGeom>
            </p:spPr>
          </p:pic>
          <p:sp>
            <p:nvSpPr>
              <p:cNvPr id="68" name="TextBox 67"/>
              <p:cNvSpPr txBox="1"/>
              <p:nvPr>
                <p:custDataLst>
                  <p:tags r:id="rId13"/>
                </p:custDataLst>
              </p:nvPr>
            </p:nvSpPr>
            <p:spPr>
              <a:xfrm>
                <a:off x="6100046" y="1473170"/>
                <a:ext cx="173462" cy="230832"/>
              </a:xfrm>
              <a:prstGeom prst="rect">
                <a:avLst/>
              </a:prstGeom>
              <a:noFill/>
            </p:spPr>
            <p:txBody>
              <a:bodyPr wrap="none" lIns="0" rIns="0" rtlCol="0">
                <a:spAutoFit/>
              </a:bodyPr>
              <a:lstStyle/>
              <a:p>
                <a:pPr algn="just"/>
                <a:r>
                  <a:rPr lang="en-US" sz="900" b="1" dirty="0" smtClean="0">
                    <a:solidFill>
                      <a:srgbClr val="000000"/>
                    </a:solidFill>
                    <a:latin typeface="Arial Narrow" pitchFamily="34" charset="0"/>
                  </a:rPr>
                  <a:t>IAM</a:t>
                </a:r>
                <a:endParaRPr lang="en-US" sz="900" b="1" dirty="0">
                  <a:solidFill>
                    <a:srgbClr val="000000"/>
                  </a:solidFill>
                  <a:latin typeface="Arial Narrow" pitchFamily="34" charset="0"/>
                </a:endParaRPr>
              </a:p>
            </p:txBody>
          </p:sp>
          <p:sp>
            <p:nvSpPr>
              <p:cNvPr id="69" name="TextBox 68"/>
              <p:cNvSpPr txBox="1"/>
              <p:nvPr>
                <p:custDataLst>
                  <p:tags r:id="rId14"/>
                </p:custDataLst>
              </p:nvPr>
            </p:nvSpPr>
            <p:spPr>
              <a:xfrm>
                <a:off x="6605314" y="1473170"/>
                <a:ext cx="483813" cy="230832"/>
              </a:xfrm>
              <a:prstGeom prst="rect">
                <a:avLst/>
              </a:prstGeom>
              <a:noFill/>
            </p:spPr>
            <p:txBody>
              <a:bodyPr wrap="none" lIns="0" rIns="0" rtlCol="0">
                <a:spAutoFit/>
              </a:bodyPr>
              <a:lstStyle/>
              <a:p>
                <a:pPr algn="just"/>
                <a:r>
                  <a:rPr lang="en-US" sz="900" b="1" dirty="0" smtClean="0">
                    <a:solidFill>
                      <a:srgbClr val="000000"/>
                    </a:solidFill>
                    <a:latin typeface="Arial Narrow" pitchFamily="34" charset="0"/>
                  </a:rPr>
                  <a:t>Federation</a:t>
                </a:r>
                <a:endParaRPr lang="en-US" sz="900" b="1" dirty="0">
                  <a:solidFill>
                    <a:srgbClr val="000000"/>
                  </a:solidFill>
                  <a:latin typeface="Arial Narrow" pitchFamily="34" charset="0"/>
                </a:endParaRPr>
              </a:p>
            </p:txBody>
          </p:sp>
          <p:sp>
            <p:nvSpPr>
              <p:cNvPr id="70" name="Rectangle 69"/>
              <p:cNvSpPr/>
              <p:nvPr/>
            </p:nvSpPr>
            <p:spPr>
              <a:xfrm>
                <a:off x="6172007" y="897315"/>
                <a:ext cx="829181" cy="201978"/>
              </a:xfrm>
              <a:prstGeom prst="rect">
                <a:avLst/>
              </a:prstGeom>
            </p:spPr>
            <p:txBody>
              <a:bodyPr wrap="none" lIns="0" rIns="0" anchor="t" anchorCtr="0">
                <a:noAutofit/>
              </a:bodyPr>
              <a:lstStyle/>
              <a:p>
                <a:pPr algn="just">
                  <a:lnSpc>
                    <a:spcPct val="70000"/>
                  </a:lnSpc>
                </a:pPr>
                <a:r>
                  <a:rPr lang="en-US" sz="950" b="1" dirty="0" smtClean="0">
                    <a:solidFill>
                      <a:srgbClr val="000000"/>
                    </a:solidFill>
                    <a:latin typeface="Arial Narrow"/>
                    <a:cs typeface="Arial Narrow"/>
                  </a:rPr>
                  <a:t>Identity &amp; Access</a:t>
                </a:r>
                <a:endParaRPr lang="en-US" sz="950" b="1" dirty="0">
                  <a:solidFill>
                    <a:srgbClr val="000000"/>
                  </a:solidFill>
                  <a:latin typeface="Arial Narrow"/>
                  <a:cs typeface="Arial Narrow"/>
                </a:endParaRPr>
              </a:p>
            </p:txBody>
          </p:sp>
        </p:grpSp>
        <p:grpSp>
          <p:nvGrpSpPr>
            <p:cNvPr id="112" name="Group 111"/>
            <p:cNvGrpSpPr/>
            <p:nvPr/>
          </p:nvGrpSpPr>
          <p:grpSpPr>
            <a:xfrm>
              <a:off x="824597" y="165795"/>
              <a:ext cx="959645" cy="895078"/>
              <a:chOff x="824597" y="897315"/>
              <a:chExt cx="959645" cy="895078"/>
            </a:xfrm>
          </p:grpSpPr>
          <p:sp>
            <p:nvSpPr>
              <p:cNvPr id="113" name="Rounded Rectangle 112"/>
              <p:cNvSpPr/>
              <p:nvPr/>
            </p:nvSpPr>
            <p:spPr>
              <a:xfrm>
                <a:off x="824597" y="909949"/>
                <a:ext cx="959645"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14" name="Rectangle 113"/>
              <p:cNvSpPr/>
              <p:nvPr/>
            </p:nvSpPr>
            <p:spPr>
              <a:xfrm>
                <a:off x="868217" y="897315"/>
                <a:ext cx="872405" cy="201978"/>
              </a:xfrm>
              <a:prstGeom prst="rect">
                <a:avLst/>
              </a:prstGeom>
            </p:spPr>
            <p:txBody>
              <a:bodyPr wrap="square" lIns="0" rIns="0" anchor="t" anchorCtr="0">
                <a:noAutofit/>
              </a:bodyPr>
              <a:lstStyle/>
              <a:p>
                <a:pPr algn="ctr">
                  <a:lnSpc>
                    <a:spcPct val="70000"/>
                  </a:lnSpc>
                </a:pPr>
                <a:r>
                  <a:rPr lang="en-US" sz="950" b="1" dirty="0" smtClean="0">
                    <a:solidFill>
                      <a:srgbClr val="000000"/>
                    </a:solidFill>
                    <a:latin typeface="Arial Narrow"/>
                    <a:cs typeface="Arial Narrow"/>
                  </a:rPr>
                  <a:t>Monitoring</a:t>
                </a:r>
                <a:endParaRPr lang="en-US" sz="950" b="1" dirty="0">
                  <a:solidFill>
                    <a:srgbClr val="000000"/>
                  </a:solidFill>
                  <a:latin typeface="Arial Narrow"/>
                  <a:cs typeface="Arial Narrow"/>
                </a:endParaRPr>
              </a:p>
            </p:txBody>
          </p:sp>
          <p:sp>
            <p:nvSpPr>
              <p:cNvPr id="115" name="TextBox 114"/>
              <p:cNvSpPr txBox="1"/>
              <p:nvPr>
                <p:custDataLst>
                  <p:tags r:id="rId12"/>
                </p:custDataLst>
              </p:nvPr>
            </p:nvSpPr>
            <p:spPr>
              <a:xfrm>
                <a:off x="1030139" y="1511484"/>
                <a:ext cx="548565"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CloudWatch</a:t>
                </a:r>
                <a:endParaRPr lang="en-US" sz="900" b="1" dirty="0">
                  <a:solidFill>
                    <a:srgbClr val="000000"/>
                  </a:solidFill>
                  <a:latin typeface="Arial Narrow" pitchFamily="34" charset="0"/>
                </a:endParaRPr>
              </a:p>
            </p:txBody>
          </p:sp>
          <p:pic>
            <p:nvPicPr>
              <p:cNvPr id="116" name="Picture 115" descr="CloudWatch.png"/>
              <p:cNvPicPr>
                <a:picLocks noChangeAspect="1"/>
              </p:cNvPicPr>
              <p:nvPr/>
            </p:nvPicPr>
            <p:blipFill>
              <a:blip r:embed="rId56" cstate="screen">
                <a:extLst>
                  <a:ext uri="{28A0092B-C50C-407E-A947-70E740481C1C}">
                    <a14:useLocalDpi xmlns:a14="http://schemas.microsoft.com/office/drawing/2010/main"/>
                  </a:ext>
                </a:extLst>
              </a:blip>
              <a:stretch>
                <a:fillRect/>
              </a:stretch>
            </p:blipFill>
            <p:spPr>
              <a:xfrm>
                <a:off x="1106652" y="1146074"/>
                <a:ext cx="403146" cy="403145"/>
              </a:xfrm>
              <a:prstGeom prst="rect">
                <a:avLst/>
              </a:prstGeom>
            </p:spPr>
          </p:pic>
        </p:grpSp>
        <p:grpSp>
          <p:nvGrpSpPr>
            <p:cNvPr id="117" name="Group 116"/>
            <p:cNvGrpSpPr/>
            <p:nvPr/>
          </p:nvGrpSpPr>
          <p:grpSpPr>
            <a:xfrm>
              <a:off x="1860269" y="165795"/>
              <a:ext cx="3900419" cy="928825"/>
              <a:chOff x="1860269" y="897315"/>
              <a:chExt cx="3900419" cy="928825"/>
            </a:xfrm>
          </p:grpSpPr>
          <p:sp>
            <p:nvSpPr>
              <p:cNvPr id="118" name="Rounded Rectangle 117"/>
              <p:cNvSpPr/>
              <p:nvPr/>
            </p:nvSpPr>
            <p:spPr>
              <a:xfrm>
                <a:off x="1860269" y="909949"/>
                <a:ext cx="3900419"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119" name="Rectangle 118"/>
              <p:cNvSpPr/>
              <p:nvPr/>
            </p:nvSpPr>
            <p:spPr>
              <a:xfrm>
                <a:off x="1860269" y="897315"/>
                <a:ext cx="3900419" cy="201978"/>
              </a:xfrm>
              <a:prstGeom prst="rect">
                <a:avLst/>
              </a:prstGeom>
            </p:spPr>
            <p:txBody>
              <a:bodyPr wrap="square" lIns="0" rIns="0" anchor="t" anchorCtr="0">
                <a:noAutofit/>
              </a:bodyPr>
              <a:lstStyle/>
              <a:p>
                <a:pPr algn="ctr">
                  <a:lnSpc>
                    <a:spcPct val="70000"/>
                  </a:lnSpc>
                </a:pPr>
                <a:r>
                  <a:rPr lang="en-US" sz="950" b="1" dirty="0" smtClean="0">
                    <a:solidFill>
                      <a:srgbClr val="000000"/>
                    </a:solidFill>
                    <a:latin typeface="Arial Narrow"/>
                    <a:cs typeface="Arial Narrow"/>
                  </a:rPr>
                  <a:t>Deployment &amp; Management</a:t>
                </a:r>
                <a:endParaRPr lang="en-US" sz="950" b="1" dirty="0">
                  <a:solidFill>
                    <a:srgbClr val="000000"/>
                  </a:solidFill>
                  <a:latin typeface="Arial Narrow"/>
                  <a:cs typeface="Arial Narrow"/>
                </a:endParaRPr>
              </a:p>
            </p:txBody>
          </p:sp>
          <p:sp>
            <p:nvSpPr>
              <p:cNvPr id="120" name="TextBox 119"/>
              <p:cNvSpPr txBox="1"/>
              <p:nvPr>
                <p:custDataLst>
                  <p:tags r:id="rId8"/>
                </p:custDataLst>
              </p:nvPr>
            </p:nvSpPr>
            <p:spPr>
              <a:xfrm>
                <a:off x="2050782" y="1456808"/>
                <a:ext cx="474489" cy="230832"/>
              </a:xfrm>
              <a:prstGeom prst="rect">
                <a:avLst/>
              </a:prstGeom>
              <a:noFill/>
            </p:spPr>
            <p:txBody>
              <a:bodyPr wrap="none" lIns="0" rIns="0" rtlCol="0">
                <a:spAutoFit/>
              </a:bodyPr>
              <a:lstStyle/>
              <a:p>
                <a:pPr algn="ctr"/>
                <a:r>
                  <a:rPr lang="en-US" sz="900" b="1" dirty="0" err="1" smtClean="0">
                    <a:solidFill>
                      <a:srgbClr val="000000"/>
                    </a:solidFill>
                    <a:latin typeface="Arial Narrow" pitchFamily="34" charset="0"/>
                  </a:rPr>
                  <a:t>BeanStalk</a:t>
                </a:r>
                <a:endParaRPr lang="en-US" sz="900" b="1" dirty="0">
                  <a:solidFill>
                    <a:srgbClr val="000000"/>
                  </a:solidFill>
                  <a:latin typeface="Arial Narrow" pitchFamily="34" charset="0"/>
                </a:endParaRPr>
              </a:p>
            </p:txBody>
          </p:sp>
          <p:sp>
            <p:nvSpPr>
              <p:cNvPr id="121" name="TextBox 120"/>
              <p:cNvSpPr txBox="1"/>
              <p:nvPr>
                <p:custDataLst>
                  <p:tags r:id="rId9"/>
                </p:custDataLst>
              </p:nvPr>
            </p:nvSpPr>
            <p:spPr>
              <a:xfrm>
                <a:off x="4100863" y="1456808"/>
                <a:ext cx="462679" cy="3693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Cloud</a:t>
                </a:r>
                <a:br>
                  <a:rPr lang="en-US" sz="900" b="1" dirty="0" smtClean="0">
                    <a:solidFill>
                      <a:srgbClr val="000000"/>
                    </a:solidFill>
                    <a:latin typeface="Arial Narrow" pitchFamily="34" charset="0"/>
                  </a:rPr>
                </a:br>
                <a:r>
                  <a:rPr lang="en-US" sz="900" b="1" dirty="0" smtClean="0">
                    <a:solidFill>
                      <a:srgbClr val="000000"/>
                    </a:solidFill>
                    <a:latin typeface="Arial Narrow" pitchFamily="34" charset="0"/>
                  </a:rPr>
                  <a:t>Formation</a:t>
                </a:r>
                <a:endParaRPr lang="en-US" sz="900" b="1" dirty="0">
                  <a:solidFill>
                    <a:srgbClr val="000000"/>
                  </a:solidFill>
                  <a:latin typeface="Arial Narrow" pitchFamily="34" charset="0"/>
                </a:endParaRPr>
              </a:p>
            </p:txBody>
          </p:sp>
          <p:sp>
            <p:nvSpPr>
              <p:cNvPr id="122" name="TextBox 121"/>
              <p:cNvSpPr txBox="1"/>
              <p:nvPr>
                <p:custDataLst>
                  <p:tags r:id="rId10"/>
                </p:custDataLst>
              </p:nvPr>
            </p:nvSpPr>
            <p:spPr>
              <a:xfrm>
                <a:off x="3098890" y="1456808"/>
                <a:ext cx="436017" cy="230832"/>
              </a:xfrm>
              <a:prstGeom prst="rect">
                <a:avLst/>
              </a:prstGeom>
              <a:noFill/>
            </p:spPr>
            <p:txBody>
              <a:bodyPr wrap="none" lIns="0" rIns="0" rtlCol="0">
                <a:spAutoFit/>
              </a:bodyPr>
              <a:lstStyle/>
              <a:p>
                <a:pPr algn="ctr"/>
                <a:r>
                  <a:rPr lang="en-US" sz="900" b="1" dirty="0" err="1" smtClean="0">
                    <a:solidFill>
                      <a:srgbClr val="000000"/>
                    </a:solidFill>
                    <a:latin typeface="Arial Narrow" pitchFamily="34" charset="0"/>
                  </a:rPr>
                  <a:t>OpsWork</a:t>
                </a:r>
                <a:endParaRPr lang="en-US" sz="900" b="1" dirty="0">
                  <a:solidFill>
                    <a:srgbClr val="000000"/>
                  </a:solidFill>
                  <a:latin typeface="Arial Narrow" pitchFamily="34" charset="0"/>
                </a:endParaRPr>
              </a:p>
            </p:txBody>
          </p:sp>
          <p:sp>
            <p:nvSpPr>
              <p:cNvPr id="123" name="TextBox 122"/>
              <p:cNvSpPr txBox="1"/>
              <p:nvPr>
                <p:custDataLst>
                  <p:tags r:id="rId11"/>
                </p:custDataLst>
              </p:nvPr>
            </p:nvSpPr>
            <p:spPr>
              <a:xfrm>
                <a:off x="5106768" y="1456808"/>
                <a:ext cx="462792" cy="230832"/>
              </a:xfrm>
              <a:prstGeom prst="rect">
                <a:avLst/>
              </a:prstGeom>
              <a:noFill/>
            </p:spPr>
            <p:txBody>
              <a:bodyPr wrap="none" lIns="0" rIns="0" rtlCol="0">
                <a:spAutoFit/>
              </a:bodyPr>
              <a:lstStyle/>
              <a:p>
                <a:pPr algn="ctr"/>
                <a:r>
                  <a:rPr lang="en-US" sz="900" b="1" dirty="0" err="1" smtClean="0">
                    <a:solidFill>
                      <a:srgbClr val="000000"/>
                    </a:solidFill>
                    <a:latin typeface="Arial Narrow" pitchFamily="34" charset="0"/>
                  </a:rPr>
                  <a:t>CloudTrail</a:t>
                </a:r>
                <a:endParaRPr lang="en-US" sz="900" b="1" dirty="0">
                  <a:solidFill>
                    <a:srgbClr val="000000"/>
                  </a:solidFill>
                  <a:latin typeface="Arial Narrow" pitchFamily="34" charset="0"/>
                </a:endParaRPr>
              </a:p>
            </p:txBody>
          </p:sp>
          <p:pic>
            <p:nvPicPr>
              <p:cNvPr id="124" name="Picture 123" descr="Elastic-Beanstalk.png"/>
              <p:cNvPicPr>
                <a:picLocks noChangeAspect="1"/>
              </p:cNvPicPr>
              <p:nvPr/>
            </p:nvPicPr>
            <p:blipFill>
              <a:blip r:embed="rId57" cstate="screen">
                <a:extLst>
                  <a:ext uri="{28A0092B-C50C-407E-A947-70E740481C1C}">
                    <a14:useLocalDpi xmlns:a14="http://schemas.microsoft.com/office/drawing/2010/main"/>
                  </a:ext>
                </a:extLst>
              </a:blip>
              <a:stretch>
                <a:fillRect/>
              </a:stretch>
            </p:blipFill>
            <p:spPr>
              <a:xfrm>
                <a:off x="2084193" y="1095546"/>
                <a:ext cx="403145" cy="403146"/>
              </a:xfrm>
              <a:prstGeom prst="rect">
                <a:avLst/>
              </a:prstGeom>
            </p:spPr>
          </p:pic>
          <p:pic>
            <p:nvPicPr>
              <p:cNvPr id="125" name="Picture 124" descr="CloudFormation.png"/>
              <p:cNvPicPr>
                <a:picLocks noChangeAspect="1"/>
              </p:cNvPicPr>
              <p:nvPr/>
            </p:nvPicPr>
            <p:blipFill>
              <a:blip r:embed="rId58" cstate="screen">
                <a:extLst>
                  <a:ext uri="{28A0092B-C50C-407E-A947-70E740481C1C}">
                    <a14:useLocalDpi xmlns:a14="http://schemas.microsoft.com/office/drawing/2010/main"/>
                  </a:ext>
                </a:extLst>
              </a:blip>
              <a:stretch>
                <a:fillRect/>
              </a:stretch>
            </p:blipFill>
            <p:spPr>
              <a:xfrm>
                <a:off x="4132585" y="1095546"/>
                <a:ext cx="403145" cy="403146"/>
              </a:xfrm>
              <a:prstGeom prst="rect">
                <a:avLst/>
              </a:prstGeom>
            </p:spPr>
          </p:pic>
          <p:pic>
            <p:nvPicPr>
              <p:cNvPr id="126" name="Picture 125" descr="OpsWorks.png"/>
              <p:cNvPicPr>
                <a:picLocks noChangeAspect="1"/>
              </p:cNvPicPr>
              <p:nvPr/>
            </p:nvPicPr>
            <p:blipFill>
              <a:blip r:embed="rId59" cstate="screen">
                <a:extLst>
                  <a:ext uri="{28A0092B-C50C-407E-A947-70E740481C1C}">
                    <a14:useLocalDpi xmlns:a14="http://schemas.microsoft.com/office/drawing/2010/main"/>
                  </a:ext>
                </a:extLst>
              </a:blip>
              <a:stretch>
                <a:fillRect/>
              </a:stretch>
            </p:blipFill>
            <p:spPr>
              <a:xfrm>
                <a:off x="3108389" y="1095546"/>
                <a:ext cx="403145" cy="403146"/>
              </a:xfrm>
              <a:prstGeom prst="rect">
                <a:avLst/>
              </a:prstGeom>
            </p:spPr>
          </p:pic>
          <p:pic>
            <p:nvPicPr>
              <p:cNvPr id="127" name="Picture 126"/>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5156782" y="1095519"/>
                <a:ext cx="333223" cy="403200"/>
              </a:xfrm>
              <a:prstGeom prst="rect">
                <a:avLst/>
              </a:prstGeom>
            </p:spPr>
          </p:pic>
        </p:grpSp>
      </p:grpSp>
      <p:grpSp>
        <p:nvGrpSpPr>
          <p:cNvPr id="8" name="Group 7"/>
          <p:cNvGrpSpPr/>
          <p:nvPr/>
        </p:nvGrpSpPr>
        <p:grpSpPr>
          <a:xfrm>
            <a:off x="217336" y="1236354"/>
            <a:ext cx="7240428" cy="1161475"/>
            <a:chOff x="217336" y="1236354"/>
            <a:chExt cx="7240428" cy="1161475"/>
          </a:xfrm>
        </p:grpSpPr>
        <p:sp>
          <p:nvSpPr>
            <p:cNvPr id="6" name="Rounded Rectangle 5"/>
            <p:cNvSpPr/>
            <p:nvPr/>
          </p:nvSpPr>
          <p:spPr>
            <a:xfrm>
              <a:off x="717250" y="1236354"/>
              <a:ext cx="6740514" cy="1141155"/>
            </a:xfrm>
            <a:prstGeom prst="roundRect">
              <a:avLst>
                <a:gd name="adj" fmla="val 7971"/>
              </a:avLst>
            </a:prstGeom>
            <a:solidFill>
              <a:schemeClr val="bg1"/>
            </a:solidFill>
            <a:ln>
              <a:solidFill>
                <a:schemeClr val="tx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solidFill>
                </a:rPr>
                <a:t>AWS Global Infrastructure</a:t>
              </a:r>
              <a:endParaRPr lang="en-US" b="1" dirty="0">
                <a:solidFill>
                  <a:schemeClr val="tx1"/>
                </a:solidFill>
              </a:endParaRPr>
            </a:p>
          </p:txBody>
        </p:sp>
        <p:sp>
          <p:nvSpPr>
            <p:cNvPr id="12" name="Rounded Rectangle 11"/>
            <p:cNvSpPr/>
            <p:nvPr/>
          </p:nvSpPr>
          <p:spPr>
            <a:xfrm>
              <a:off x="825453" y="1358800"/>
              <a:ext cx="6526401" cy="882444"/>
            </a:xfrm>
            <a:prstGeom prst="roundRect">
              <a:avLst>
                <a:gd name="adj" fmla="val 9220"/>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pic>
          <p:nvPicPr>
            <p:cNvPr id="13" name="Picture 12" descr="CloudSearch.png"/>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4817232" y="1546734"/>
              <a:ext cx="403146" cy="403145"/>
            </a:xfrm>
            <a:prstGeom prst="rect">
              <a:avLst/>
            </a:prstGeom>
          </p:spPr>
        </p:pic>
        <p:pic>
          <p:nvPicPr>
            <p:cNvPr id="14" name="Picture 13" descr="SES.png"/>
            <p:cNvPicPr>
              <a:picLocks noChangeAspect="1"/>
            </p:cNvPicPr>
            <p:nvPr/>
          </p:nvPicPr>
          <p:blipFill>
            <a:blip r:embed="rId62" cstate="screen">
              <a:extLst>
                <a:ext uri="{28A0092B-C50C-407E-A947-70E740481C1C}">
                  <a14:useLocalDpi xmlns:a14="http://schemas.microsoft.com/office/drawing/2010/main"/>
                </a:ext>
              </a:extLst>
            </a:blip>
            <a:stretch>
              <a:fillRect/>
            </a:stretch>
          </p:blipFill>
          <p:spPr>
            <a:xfrm>
              <a:off x="1043408" y="1546734"/>
              <a:ext cx="403146" cy="403145"/>
            </a:xfrm>
            <a:prstGeom prst="rect">
              <a:avLst/>
            </a:prstGeom>
          </p:spPr>
        </p:pic>
        <p:pic>
          <p:nvPicPr>
            <p:cNvPr id="15" name="Picture 14" descr="SNS.png"/>
            <p:cNvPicPr>
              <a:picLocks noChangeAspect="1"/>
            </p:cNvPicPr>
            <p:nvPr/>
          </p:nvPicPr>
          <p:blipFill>
            <a:blip r:embed="rId63" cstate="screen">
              <a:extLst>
                <a:ext uri="{28A0092B-C50C-407E-A947-70E740481C1C}">
                  <a14:useLocalDpi xmlns:a14="http://schemas.microsoft.com/office/drawing/2010/main"/>
                </a:ext>
              </a:extLst>
            </a:blip>
            <a:stretch>
              <a:fillRect/>
            </a:stretch>
          </p:blipFill>
          <p:spPr>
            <a:xfrm>
              <a:off x="1986864" y="1546734"/>
              <a:ext cx="403146" cy="403145"/>
            </a:xfrm>
            <a:prstGeom prst="rect">
              <a:avLst/>
            </a:prstGeom>
          </p:spPr>
        </p:pic>
        <p:pic>
          <p:nvPicPr>
            <p:cNvPr id="16" name="Picture 15" descr="SQS.png"/>
            <p:cNvPicPr>
              <a:picLocks noChangeAspect="1"/>
            </p:cNvPicPr>
            <p:nvPr/>
          </p:nvPicPr>
          <p:blipFill>
            <a:blip r:embed="rId64" cstate="screen">
              <a:extLst>
                <a:ext uri="{28A0092B-C50C-407E-A947-70E740481C1C}">
                  <a14:useLocalDpi xmlns:a14="http://schemas.microsoft.com/office/drawing/2010/main"/>
                </a:ext>
              </a:extLst>
            </a:blip>
            <a:stretch>
              <a:fillRect/>
            </a:stretch>
          </p:blipFill>
          <p:spPr>
            <a:xfrm>
              <a:off x="2930320" y="1546734"/>
              <a:ext cx="403146" cy="403145"/>
            </a:xfrm>
            <a:prstGeom prst="rect">
              <a:avLst/>
            </a:prstGeom>
          </p:spPr>
        </p:pic>
        <p:pic>
          <p:nvPicPr>
            <p:cNvPr id="17" name="Picture 16" descr="TransCoder.png"/>
            <p:cNvPicPr>
              <a:picLocks noChangeAspect="1"/>
            </p:cNvPicPr>
            <p:nvPr/>
          </p:nvPicPr>
          <p:blipFill>
            <a:blip r:embed="rId65" cstate="screen">
              <a:extLst>
                <a:ext uri="{28A0092B-C50C-407E-A947-70E740481C1C}">
                  <a14:useLocalDpi xmlns:a14="http://schemas.microsoft.com/office/drawing/2010/main"/>
                </a:ext>
              </a:extLst>
            </a:blip>
            <a:stretch>
              <a:fillRect/>
            </a:stretch>
          </p:blipFill>
          <p:spPr>
            <a:xfrm>
              <a:off x="3873776" y="1546734"/>
              <a:ext cx="403146" cy="403145"/>
            </a:xfrm>
            <a:prstGeom prst="rect">
              <a:avLst/>
            </a:prstGeom>
          </p:spPr>
        </p:pic>
        <p:pic>
          <p:nvPicPr>
            <p:cNvPr id="18" name="Picture 17" descr="SWF.png"/>
            <p:cNvPicPr>
              <a:picLocks noChangeAspect="1"/>
            </p:cNvPicPr>
            <p:nvPr/>
          </p:nvPicPr>
          <p:blipFill>
            <a:blip r:embed="rId66" cstate="screen">
              <a:extLst>
                <a:ext uri="{28A0092B-C50C-407E-A947-70E740481C1C}">
                  <a14:useLocalDpi xmlns:a14="http://schemas.microsoft.com/office/drawing/2010/main"/>
                </a:ext>
              </a:extLst>
            </a:blip>
            <a:stretch>
              <a:fillRect/>
            </a:stretch>
          </p:blipFill>
          <p:spPr>
            <a:xfrm>
              <a:off x="5760688" y="1546734"/>
              <a:ext cx="403146" cy="403145"/>
            </a:xfrm>
            <a:prstGeom prst="rect">
              <a:avLst/>
            </a:prstGeom>
          </p:spPr>
        </p:pic>
        <p:sp>
          <p:nvSpPr>
            <p:cNvPr id="20" name="Rectangle 19"/>
            <p:cNvSpPr/>
            <p:nvPr/>
          </p:nvSpPr>
          <p:spPr>
            <a:xfrm rot="16200000">
              <a:off x="-109592" y="1587179"/>
              <a:ext cx="1137578" cy="483722"/>
            </a:xfrm>
            <a:prstGeom prst="rect">
              <a:avLst/>
            </a:prstGeom>
          </p:spPr>
          <p:txBody>
            <a:bodyPr wrap="square">
              <a:spAutoFit/>
            </a:bodyPr>
            <a:lstStyle/>
            <a:p>
              <a:pPr algn="ctr">
                <a:lnSpc>
                  <a:spcPct val="90000"/>
                </a:lnSpc>
              </a:pPr>
              <a:r>
                <a:rPr lang="en-US" sz="1400" b="1" dirty="0" smtClean="0">
                  <a:latin typeface="Arial Narrow"/>
                  <a:cs typeface="Arial Narrow"/>
                </a:rPr>
                <a:t>Application</a:t>
              </a:r>
            </a:p>
            <a:p>
              <a:pPr algn="ctr">
                <a:lnSpc>
                  <a:spcPct val="90000"/>
                </a:lnSpc>
              </a:pPr>
              <a:r>
                <a:rPr lang="en-US" sz="1400" b="1" dirty="0" smtClean="0">
                  <a:latin typeface="Arial Narrow"/>
                  <a:cs typeface="Arial Narrow"/>
                </a:rPr>
                <a:t>Services</a:t>
              </a:r>
              <a:endParaRPr lang="en-US" sz="1400" b="1" dirty="0"/>
            </a:p>
          </p:txBody>
        </p:sp>
        <p:sp>
          <p:nvSpPr>
            <p:cNvPr id="28" name="Rectangle 27"/>
            <p:cNvSpPr/>
            <p:nvPr/>
          </p:nvSpPr>
          <p:spPr>
            <a:xfrm>
              <a:off x="825454" y="1339083"/>
              <a:ext cx="6526399" cy="201978"/>
            </a:xfrm>
            <a:prstGeom prst="rect">
              <a:avLst/>
            </a:prstGeom>
          </p:spPr>
          <p:txBody>
            <a:bodyPr wrap="none" lIns="0" rIns="0" anchor="t" anchorCtr="0">
              <a:noAutofit/>
            </a:bodyPr>
            <a:lstStyle/>
            <a:p>
              <a:pPr algn="ctr">
                <a:lnSpc>
                  <a:spcPct val="70000"/>
                </a:lnSpc>
              </a:pPr>
              <a:r>
                <a:rPr lang="en-US" sz="950" b="1" dirty="0" smtClean="0">
                  <a:solidFill>
                    <a:srgbClr val="000000"/>
                  </a:solidFill>
                  <a:latin typeface="Arial Narrow"/>
                  <a:cs typeface="Arial Narrow"/>
                </a:rPr>
                <a:t>Application Services</a:t>
              </a:r>
              <a:endParaRPr lang="en-US" sz="950" dirty="0">
                <a:solidFill>
                  <a:srgbClr val="000000"/>
                </a:solidFill>
              </a:endParaRPr>
            </a:p>
          </p:txBody>
        </p:sp>
        <p:sp>
          <p:nvSpPr>
            <p:cNvPr id="57" name="TextBox 56"/>
            <p:cNvSpPr txBox="1"/>
            <p:nvPr>
              <p:custDataLst>
                <p:tags r:id="rId1"/>
              </p:custDataLst>
            </p:nvPr>
          </p:nvSpPr>
          <p:spPr>
            <a:xfrm>
              <a:off x="1120696" y="1925993"/>
              <a:ext cx="192360"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SES</a:t>
              </a:r>
              <a:endParaRPr lang="en-US" sz="900" b="1" dirty="0">
                <a:solidFill>
                  <a:srgbClr val="000000"/>
                </a:solidFill>
                <a:latin typeface="Arial Narrow" pitchFamily="34" charset="0"/>
              </a:endParaRPr>
            </a:p>
          </p:txBody>
        </p:sp>
        <p:sp>
          <p:nvSpPr>
            <p:cNvPr id="58" name="TextBox 57"/>
            <p:cNvSpPr txBox="1"/>
            <p:nvPr>
              <p:custDataLst>
                <p:tags r:id="rId2"/>
              </p:custDataLst>
            </p:nvPr>
          </p:nvSpPr>
          <p:spPr>
            <a:xfrm>
              <a:off x="2084193" y="1925993"/>
              <a:ext cx="194539"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SNS</a:t>
              </a:r>
              <a:endParaRPr lang="en-US" sz="900" b="1" dirty="0">
                <a:solidFill>
                  <a:srgbClr val="000000"/>
                </a:solidFill>
                <a:latin typeface="Arial Narrow" pitchFamily="34" charset="0"/>
              </a:endParaRPr>
            </a:p>
          </p:txBody>
        </p:sp>
        <p:sp>
          <p:nvSpPr>
            <p:cNvPr id="59" name="TextBox 58"/>
            <p:cNvSpPr txBox="1"/>
            <p:nvPr>
              <p:custDataLst>
                <p:tags r:id="rId3"/>
              </p:custDataLst>
            </p:nvPr>
          </p:nvSpPr>
          <p:spPr>
            <a:xfrm>
              <a:off x="3015615" y="1925993"/>
              <a:ext cx="205184"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SQS</a:t>
              </a:r>
              <a:endParaRPr lang="en-US" sz="900" b="1" dirty="0">
                <a:solidFill>
                  <a:srgbClr val="000000"/>
                </a:solidFill>
                <a:latin typeface="Arial Narrow" pitchFamily="34" charset="0"/>
              </a:endParaRPr>
            </a:p>
          </p:txBody>
        </p:sp>
        <p:sp>
          <p:nvSpPr>
            <p:cNvPr id="60" name="TextBox 59"/>
            <p:cNvSpPr txBox="1"/>
            <p:nvPr>
              <p:custDataLst>
                <p:tags r:id="rId4"/>
              </p:custDataLst>
            </p:nvPr>
          </p:nvSpPr>
          <p:spPr>
            <a:xfrm>
              <a:off x="3827317" y="1932193"/>
              <a:ext cx="512961" cy="343940"/>
            </a:xfrm>
            <a:prstGeom prst="rect">
              <a:avLst/>
            </a:prstGeom>
            <a:noFill/>
          </p:spPr>
          <p:txBody>
            <a:bodyPr wrap="none" lIns="0" rIns="0" rtlCol="0">
              <a:spAutoFit/>
            </a:bodyPr>
            <a:lstStyle/>
            <a:p>
              <a:pPr algn="ctr">
                <a:lnSpc>
                  <a:spcPct val="90000"/>
                </a:lnSpc>
              </a:pPr>
              <a:r>
                <a:rPr lang="en-US" sz="900" b="1" dirty="0" smtClean="0">
                  <a:solidFill>
                    <a:srgbClr val="000000"/>
                  </a:solidFill>
                  <a:latin typeface="Arial Narrow" pitchFamily="34" charset="0"/>
                </a:rPr>
                <a:t>Elastic</a:t>
              </a:r>
              <a:br>
                <a:rPr lang="en-US" sz="900" b="1" dirty="0" smtClean="0">
                  <a:solidFill>
                    <a:srgbClr val="000000"/>
                  </a:solidFill>
                  <a:latin typeface="Arial Narrow" pitchFamily="34" charset="0"/>
                </a:rPr>
              </a:br>
              <a:r>
                <a:rPr lang="en-US" sz="900" b="1" dirty="0" smtClean="0">
                  <a:solidFill>
                    <a:srgbClr val="000000"/>
                  </a:solidFill>
                  <a:latin typeface="Arial Narrow" pitchFamily="34" charset="0"/>
                </a:rPr>
                <a:t>Transcoder</a:t>
              </a:r>
              <a:endParaRPr lang="en-US" sz="900" b="1" dirty="0">
                <a:solidFill>
                  <a:srgbClr val="000000"/>
                </a:solidFill>
                <a:latin typeface="Arial Narrow" pitchFamily="34" charset="0"/>
              </a:endParaRPr>
            </a:p>
          </p:txBody>
        </p:sp>
        <p:sp>
          <p:nvSpPr>
            <p:cNvPr id="61" name="TextBox 60"/>
            <p:cNvSpPr txBox="1"/>
            <p:nvPr>
              <p:custDataLst>
                <p:tags r:id="rId5"/>
              </p:custDataLst>
            </p:nvPr>
          </p:nvSpPr>
          <p:spPr>
            <a:xfrm>
              <a:off x="4735316" y="1925993"/>
              <a:ext cx="583731" cy="230832"/>
            </a:xfrm>
            <a:prstGeom prst="rect">
              <a:avLst/>
            </a:prstGeom>
            <a:noFill/>
          </p:spPr>
          <p:txBody>
            <a:bodyPr wrap="none" lIns="0" rIns="0" rtlCol="0">
              <a:spAutoFit/>
            </a:bodyPr>
            <a:lstStyle/>
            <a:p>
              <a:pPr algn="ctr"/>
              <a:r>
                <a:rPr lang="en-US" sz="900" b="1" dirty="0" err="1" smtClean="0">
                  <a:solidFill>
                    <a:srgbClr val="000000"/>
                  </a:solidFill>
                  <a:latin typeface="Arial Narrow" pitchFamily="34" charset="0"/>
                </a:rPr>
                <a:t>CloudSearch</a:t>
              </a:r>
              <a:endParaRPr lang="en-US" sz="900" b="1" dirty="0">
                <a:solidFill>
                  <a:srgbClr val="000000"/>
                </a:solidFill>
                <a:latin typeface="Arial Narrow" pitchFamily="34" charset="0"/>
              </a:endParaRPr>
            </a:p>
          </p:txBody>
        </p:sp>
        <p:sp>
          <p:nvSpPr>
            <p:cNvPr id="62" name="TextBox 61"/>
            <p:cNvSpPr txBox="1"/>
            <p:nvPr>
              <p:custDataLst>
                <p:tags r:id="rId6"/>
              </p:custDataLst>
            </p:nvPr>
          </p:nvSpPr>
          <p:spPr>
            <a:xfrm>
              <a:off x="5877775" y="1925993"/>
              <a:ext cx="218008" cy="230832"/>
            </a:xfrm>
            <a:prstGeom prst="rect">
              <a:avLst/>
            </a:prstGeom>
            <a:noFill/>
          </p:spPr>
          <p:txBody>
            <a:bodyPr wrap="none" lIns="0" rIns="0" rtlCol="0">
              <a:spAutoFit/>
            </a:bodyPr>
            <a:lstStyle/>
            <a:p>
              <a:pPr algn="ctr"/>
              <a:r>
                <a:rPr lang="en-US" sz="900" b="1" dirty="0" smtClean="0">
                  <a:solidFill>
                    <a:srgbClr val="000000"/>
                  </a:solidFill>
                  <a:latin typeface="Arial Narrow" pitchFamily="34" charset="0"/>
                </a:rPr>
                <a:t>SWF</a:t>
              </a:r>
              <a:endParaRPr lang="en-US" sz="900" b="1" dirty="0">
                <a:solidFill>
                  <a:srgbClr val="000000"/>
                </a:solidFill>
                <a:latin typeface="Arial Narrow" pitchFamily="34" charset="0"/>
              </a:endParaRPr>
            </a:p>
          </p:txBody>
        </p:sp>
        <p:sp>
          <p:nvSpPr>
            <p:cNvPr id="100" name="TextBox 99"/>
            <p:cNvSpPr txBox="1"/>
            <p:nvPr>
              <p:custDataLst>
                <p:tags r:id="rId7"/>
              </p:custDataLst>
            </p:nvPr>
          </p:nvSpPr>
          <p:spPr>
            <a:xfrm>
              <a:off x="6635457" y="1925993"/>
              <a:ext cx="504777" cy="230832"/>
            </a:xfrm>
            <a:prstGeom prst="rect">
              <a:avLst/>
            </a:prstGeom>
            <a:noFill/>
          </p:spPr>
          <p:txBody>
            <a:bodyPr wrap="none" lIns="0" rIns="0" rtlCol="0">
              <a:spAutoFit/>
            </a:bodyPr>
            <a:lstStyle/>
            <a:p>
              <a:pPr algn="ctr"/>
              <a:r>
                <a:rPr lang="en-US" sz="900" b="1" dirty="0" err="1" smtClean="0">
                  <a:solidFill>
                    <a:srgbClr val="000000"/>
                  </a:solidFill>
                  <a:latin typeface="Arial Narrow" pitchFamily="34" charset="0"/>
                </a:rPr>
                <a:t>AppStream</a:t>
              </a:r>
              <a:endParaRPr lang="en-US" sz="900" b="1" dirty="0">
                <a:solidFill>
                  <a:srgbClr val="000000"/>
                </a:solidFill>
                <a:latin typeface="Arial Narrow" pitchFamily="34" charset="0"/>
              </a:endParaRPr>
            </a:p>
          </p:txBody>
        </p:sp>
        <p:pic>
          <p:nvPicPr>
            <p:cNvPr id="133" name="Picture 132" descr="AppStream.png"/>
            <p:cNvPicPr>
              <a:picLocks noChangeAspect="1"/>
            </p:cNvPicPr>
            <p:nvPr/>
          </p:nvPicPr>
          <p:blipFill>
            <a:blip r:embed="rId67" cstate="screen">
              <a:extLst>
                <a:ext uri="{28A0092B-C50C-407E-A947-70E740481C1C}">
                  <a14:useLocalDpi xmlns:a14="http://schemas.microsoft.com/office/drawing/2010/main"/>
                </a:ext>
              </a:extLst>
            </a:blip>
            <a:stretch>
              <a:fillRect/>
            </a:stretch>
          </p:blipFill>
          <p:spPr>
            <a:xfrm>
              <a:off x="6678001" y="1534373"/>
              <a:ext cx="392234" cy="439302"/>
            </a:xfrm>
            <a:prstGeom prst="rect">
              <a:avLst/>
            </a:prstGeom>
          </p:spPr>
        </p:pic>
      </p:grpSp>
    </p:spTree>
    <p:extLst>
      <p:ext uri="{BB962C8B-B14F-4D97-AF65-F5344CB8AC3E}">
        <p14:creationId xmlns:p14="http://schemas.microsoft.com/office/powerpoint/2010/main" val="4513596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p:cNvSpPr>
          <p:nvPr/>
        </p:nvSpPr>
        <p:spPr bwMode="auto">
          <a:xfrm>
            <a:off x="2484456" y="1042061"/>
            <a:ext cx="1858951" cy="40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913810" fontAlgn="auto">
              <a:lnSpc>
                <a:spcPct val="80000"/>
              </a:lnSpc>
              <a:spcBef>
                <a:spcPts val="0"/>
              </a:spcBef>
              <a:spcAft>
                <a:spcPts val="0"/>
              </a:spcAft>
            </a:pPr>
            <a:r>
              <a:rPr lang="en-US" sz="1800" b="1" dirty="0" smtClean="0">
                <a:solidFill>
                  <a:srgbClr val="F79646"/>
                </a:solidFill>
                <a:latin typeface="Calibri"/>
                <a:ea typeface="Arial"/>
                <a:cs typeface="Calibri"/>
                <a:sym typeface="Sketchetik Light" charset="0"/>
              </a:rPr>
              <a:t>AWS </a:t>
            </a:r>
            <a:r>
              <a:rPr lang="en-US" sz="1800" b="1" dirty="0" err="1" smtClean="0">
                <a:solidFill>
                  <a:srgbClr val="F79646"/>
                </a:solidFill>
                <a:latin typeface="Calibri"/>
                <a:ea typeface="Arial"/>
                <a:cs typeface="Calibri"/>
                <a:sym typeface="Sketchetik Light" charset="0"/>
              </a:rPr>
              <a:t>OpsWorks</a:t>
            </a:r>
            <a:endParaRPr lang="en-US" sz="1800" b="1" dirty="0">
              <a:solidFill>
                <a:srgbClr val="F79646"/>
              </a:solidFill>
              <a:latin typeface="Calibri"/>
              <a:ea typeface="Arial"/>
              <a:cs typeface="Calibri"/>
              <a:sym typeface="Sketchetik Light" charset="0"/>
            </a:endParaRPr>
          </a:p>
        </p:txBody>
      </p:sp>
      <p:sp>
        <p:nvSpPr>
          <p:cNvPr id="4" name="Rectangle 3"/>
          <p:cNvSpPr>
            <a:spLocks/>
          </p:cNvSpPr>
          <p:nvPr/>
        </p:nvSpPr>
        <p:spPr bwMode="auto">
          <a:xfrm>
            <a:off x="4624450" y="1042068"/>
            <a:ext cx="2024026" cy="45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913810" fontAlgn="auto">
              <a:lnSpc>
                <a:spcPct val="80000"/>
              </a:lnSpc>
              <a:spcBef>
                <a:spcPts val="0"/>
              </a:spcBef>
              <a:spcAft>
                <a:spcPts val="0"/>
              </a:spcAft>
            </a:pPr>
            <a:r>
              <a:rPr lang="en-US" sz="1800" b="1" dirty="0">
                <a:solidFill>
                  <a:srgbClr val="F79646"/>
                </a:solidFill>
                <a:latin typeface="Calibri"/>
                <a:ea typeface="Arial"/>
                <a:cs typeface="Calibri"/>
                <a:sym typeface="Sketchetik Light" charset="0"/>
              </a:rPr>
              <a:t>AWS CloudFormation</a:t>
            </a:r>
          </a:p>
        </p:txBody>
      </p:sp>
      <p:sp>
        <p:nvSpPr>
          <p:cNvPr id="5" name="Rectangle 4"/>
          <p:cNvSpPr>
            <a:spLocks/>
          </p:cNvSpPr>
          <p:nvPr/>
        </p:nvSpPr>
        <p:spPr bwMode="auto">
          <a:xfrm>
            <a:off x="421575" y="1042061"/>
            <a:ext cx="1607124" cy="40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913810" fontAlgn="auto">
              <a:lnSpc>
                <a:spcPct val="80000"/>
              </a:lnSpc>
              <a:spcBef>
                <a:spcPts val="0"/>
              </a:spcBef>
              <a:spcAft>
                <a:spcPts val="0"/>
              </a:spcAft>
            </a:pPr>
            <a:r>
              <a:rPr lang="en-US" sz="1800" b="1" dirty="0">
                <a:solidFill>
                  <a:srgbClr val="F79646"/>
                </a:solidFill>
                <a:latin typeface="Calibri"/>
                <a:ea typeface="Arial"/>
                <a:cs typeface="Calibri"/>
                <a:sym typeface="Sketchetik Light" charset="0"/>
              </a:rPr>
              <a:t>AWS Elastic Beanstalk</a:t>
            </a:r>
          </a:p>
        </p:txBody>
      </p:sp>
      <p:pic>
        <p:nvPicPr>
          <p:cNvPr id="21" name="Picture 20"/>
          <p:cNvPicPr>
            <a:picLocks noChangeAspect="1"/>
          </p:cNvPicPr>
          <p:nvPr/>
        </p:nvPicPr>
        <p:blipFill>
          <a:blip r:embed="rId2"/>
          <a:stretch>
            <a:fillRect/>
          </a:stretch>
        </p:blipFill>
        <p:spPr>
          <a:xfrm>
            <a:off x="1017233" y="2867081"/>
            <a:ext cx="511007" cy="939594"/>
          </a:xfrm>
          <a:prstGeom prst="rect">
            <a:avLst/>
          </a:prstGeom>
        </p:spPr>
      </p:pic>
      <p:sp>
        <p:nvSpPr>
          <p:cNvPr id="22" name="TextBox 21"/>
          <p:cNvSpPr txBox="1"/>
          <p:nvPr/>
        </p:nvSpPr>
        <p:spPr>
          <a:xfrm>
            <a:off x="2421098" y="1537363"/>
            <a:ext cx="2045800" cy="954063"/>
          </a:xfrm>
          <a:prstGeom prst="rect">
            <a:avLst/>
          </a:prstGeom>
          <a:noFill/>
        </p:spPr>
        <p:txBody>
          <a:bodyPr wrap="square" lIns="91388" tIns="45694" rIns="91388" bIns="45694" rtlCol="0">
            <a:spAutoFit/>
          </a:bodyPr>
          <a:lstStyle>
            <a:defPPr>
              <a:defRPr lang="en-US"/>
            </a:defPPr>
            <a:lvl1pPr algn="ctr" defTabSz="913970">
              <a:defRPr sz="1600" b="1" kern="0">
                <a:solidFill>
                  <a:prstClr val="white"/>
                </a:solidFill>
                <a:cs typeface="Arial"/>
              </a:defRPr>
            </a:lvl1pPr>
          </a:lstStyle>
          <a:p>
            <a:pPr fontAlgn="auto">
              <a:spcBef>
                <a:spcPts val="0"/>
              </a:spcBef>
              <a:spcAft>
                <a:spcPts val="0"/>
              </a:spcAft>
            </a:pPr>
            <a:r>
              <a:rPr lang="en-US" sz="1400" dirty="0" err="1">
                <a:solidFill>
                  <a:srgbClr val="414042"/>
                </a:solidFill>
                <a:latin typeface="Calibri"/>
                <a:ea typeface="+mn-ea"/>
                <a:cs typeface="Calibri"/>
              </a:rPr>
              <a:t>DevOps</a:t>
            </a:r>
            <a:r>
              <a:rPr lang="en-US" sz="1400" dirty="0">
                <a:solidFill>
                  <a:srgbClr val="414042"/>
                </a:solidFill>
                <a:latin typeface="Calibri"/>
                <a:ea typeface="+mn-ea"/>
                <a:cs typeface="Calibri"/>
              </a:rPr>
              <a:t> framework for application lifecycle management and automation</a:t>
            </a:r>
          </a:p>
        </p:txBody>
      </p:sp>
      <p:sp>
        <p:nvSpPr>
          <p:cNvPr id="23" name="TextBox 22"/>
          <p:cNvSpPr txBox="1"/>
          <p:nvPr/>
        </p:nvSpPr>
        <p:spPr>
          <a:xfrm>
            <a:off x="4688846" y="1537361"/>
            <a:ext cx="1959630" cy="738611"/>
          </a:xfrm>
          <a:prstGeom prst="rect">
            <a:avLst/>
          </a:prstGeom>
          <a:noFill/>
        </p:spPr>
        <p:txBody>
          <a:bodyPr wrap="square" lIns="91388" tIns="45694" rIns="91388" bIns="45694" rtlCol="0">
            <a:spAutoFit/>
          </a:bodyPr>
          <a:lstStyle>
            <a:defPPr>
              <a:defRPr lang="en-US"/>
            </a:defPPr>
            <a:lvl1pPr algn="ctr" defTabSz="913970">
              <a:defRPr sz="1600" b="1" kern="0">
                <a:solidFill>
                  <a:prstClr val="white"/>
                </a:solidFill>
                <a:cs typeface="Arial"/>
              </a:defRPr>
            </a:lvl1pPr>
          </a:lstStyle>
          <a:p>
            <a:pPr fontAlgn="auto">
              <a:spcBef>
                <a:spcPts val="0"/>
              </a:spcBef>
              <a:spcAft>
                <a:spcPts val="0"/>
              </a:spcAft>
            </a:pPr>
            <a:r>
              <a:rPr lang="en-US" sz="1400" dirty="0">
                <a:solidFill>
                  <a:srgbClr val="414042"/>
                </a:solidFill>
                <a:latin typeface="Calibri"/>
                <a:ea typeface="+mn-ea"/>
                <a:cs typeface="Calibri"/>
              </a:rPr>
              <a:t>Templates to deploy &amp; </a:t>
            </a:r>
            <a:r>
              <a:rPr lang="en-US" sz="1400" dirty="0" smtClean="0">
                <a:solidFill>
                  <a:srgbClr val="414042"/>
                </a:solidFill>
                <a:latin typeface="Calibri"/>
                <a:ea typeface="+mn-ea"/>
                <a:cs typeface="Calibri"/>
              </a:rPr>
              <a:t>update infrastructure as code</a:t>
            </a:r>
            <a:endParaRPr lang="en-US" sz="1400" dirty="0">
              <a:solidFill>
                <a:srgbClr val="414042"/>
              </a:solidFill>
              <a:latin typeface="Calibri"/>
              <a:ea typeface="+mn-ea"/>
              <a:cs typeface="Calibri"/>
            </a:endParaRPr>
          </a:p>
        </p:txBody>
      </p:sp>
      <p:sp>
        <p:nvSpPr>
          <p:cNvPr id="24" name="TextBox 23"/>
          <p:cNvSpPr txBox="1"/>
          <p:nvPr/>
        </p:nvSpPr>
        <p:spPr>
          <a:xfrm>
            <a:off x="304792" y="1537363"/>
            <a:ext cx="1828808" cy="738611"/>
          </a:xfrm>
          <a:prstGeom prst="rect">
            <a:avLst/>
          </a:prstGeom>
          <a:noFill/>
        </p:spPr>
        <p:txBody>
          <a:bodyPr wrap="square" lIns="91388" tIns="45694" rIns="91388" bIns="45694" rtlCol="0">
            <a:spAutoFit/>
          </a:bodyPr>
          <a:lstStyle/>
          <a:p>
            <a:pPr algn="ctr" defTabSz="913890" fontAlgn="auto">
              <a:spcBef>
                <a:spcPts val="0"/>
              </a:spcBef>
              <a:spcAft>
                <a:spcPts val="0"/>
              </a:spcAft>
            </a:pPr>
            <a:r>
              <a:rPr lang="en-US" sz="1400" b="1" kern="0" dirty="0">
                <a:solidFill>
                  <a:srgbClr val="414042"/>
                </a:solidFill>
                <a:latin typeface="Calibri"/>
                <a:ea typeface="+mn-ea"/>
                <a:cs typeface="Calibri"/>
              </a:rPr>
              <a:t>Automated</a:t>
            </a:r>
            <a:r>
              <a:rPr lang="en-US" sz="1400" kern="0" dirty="0">
                <a:solidFill>
                  <a:srgbClr val="414042"/>
                </a:solidFill>
                <a:latin typeface="Calibri"/>
                <a:ea typeface="+mn-ea"/>
                <a:cs typeface="Calibri"/>
              </a:rPr>
              <a:t> </a:t>
            </a:r>
            <a:r>
              <a:rPr lang="en-US" sz="1400" b="1" kern="0" dirty="0">
                <a:solidFill>
                  <a:srgbClr val="414042"/>
                </a:solidFill>
                <a:latin typeface="Calibri"/>
                <a:ea typeface="+mn-ea"/>
                <a:cs typeface="Calibri"/>
              </a:rPr>
              <a:t>resource management – web apps made easy</a:t>
            </a:r>
          </a:p>
        </p:txBody>
      </p:sp>
      <p:pic>
        <p:nvPicPr>
          <p:cNvPr id="30" name="Picture 2" descr="image00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96164" y="2867086"/>
            <a:ext cx="840594" cy="101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Rounded Rectangle 30"/>
          <p:cNvSpPr/>
          <p:nvPr/>
        </p:nvSpPr>
        <p:spPr>
          <a:xfrm>
            <a:off x="228600" y="874554"/>
            <a:ext cx="1981200" cy="3351785"/>
          </a:xfrm>
          <a:prstGeom prst="roundRect">
            <a:avLst>
              <a:gd name="adj" fmla="val 7316"/>
            </a:avLst>
          </a:prstGeom>
          <a:noFill/>
          <a:ln w="19050">
            <a:solidFill>
              <a:schemeClr val="accent6"/>
            </a:solidFill>
          </a:ln>
        </p:spPr>
        <p:style>
          <a:lnRef idx="1">
            <a:schemeClr val="accent1"/>
          </a:lnRef>
          <a:fillRef idx="3">
            <a:schemeClr val="accent1"/>
          </a:fillRef>
          <a:effectRef idx="2">
            <a:schemeClr val="accent1"/>
          </a:effectRef>
          <a:fontRef idx="minor">
            <a:schemeClr val="lt1"/>
          </a:fontRef>
        </p:style>
        <p:txBody>
          <a:bodyPr lIns="91388" tIns="45694" rIns="91388" bIns="45694" spcCol="0" rtlCol="0" anchor="ctr"/>
          <a:lstStyle/>
          <a:p>
            <a:pPr algn="ctr" defTabSz="913810" fontAlgn="auto">
              <a:spcBef>
                <a:spcPts val="0"/>
              </a:spcBef>
              <a:spcAft>
                <a:spcPts val="0"/>
              </a:spcAft>
            </a:pPr>
            <a:endParaRPr lang="en-US" sz="1800">
              <a:solidFill>
                <a:prstClr val="white"/>
              </a:solidFill>
            </a:endParaRPr>
          </a:p>
        </p:txBody>
      </p:sp>
      <p:sp>
        <p:nvSpPr>
          <p:cNvPr id="34" name="Rounded Rectangle 33"/>
          <p:cNvSpPr/>
          <p:nvPr/>
        </p:nvSpPr>
        <p:spPr>
          <a:xfrm>
            <a:off x="2438401" y="884725"/>
            <a:ext cx="1981200" cy="3351785"/>
          </a:xfrm>
          <a:prstGeom prst="roundRect">
            <a:avLst>
              <a:gd name="adj" fmla="val 7316"/>
            </a:avLst>
          </a:prstGeom>
          <a:noFill/>
          <a:ln w="19050">
            <a:solidFill>
              <a:schemeClr val="accent6"/>
            </a:solidFill>
          </a:ln>
        </p:spPr>
        <p:style>
          <a:lnRef idx="1">
            <a:schemeClr val="accent1"/>
          </a:lnRef>
          <a:fillRef idx="3">
            <a:schemeClr val="accent1"/>
          </a:fillRef>
          <a:effectRef idx="2">
            <a:schemeClr val="accent1"/>
          </a:effectRef>
          <a:fontRef idx="minor">
            <a:schemeClr val="lt1"/>
          </a:fontRef>
        </p:style>
        <p:txBody>
          <a:bodyPr lIns="91388" tIns="45694" rIns="91388" bIns="45694" spcCol="0" rtlCol="0" anchor="ctr"/>
          <a:lstStyle/>
          <a:p>
            <a:pPr algn="ctr" defTabSz="913810" fontAlgn="auto">
              <a:spcBef>
                <a:spcPts val="0"/>
              </a:spcBef>
              <a:spcAft>
                <a:spcPts val="0"/>
              </a:spcAft>
            </a:pPr>
            <a:endParaRPr lang="en-US" sz="1800">
              <a:solidFill>
                <a:prstClr val="white"/>
              </a:solidFill>
            </a:endParaRPr>
          </a:p>
        </p:txBody>
      </p:sp>
      <p:sp>
        <p:nvSpPr>
          <p:cNvPr id="35" name="Rounded Rectangle 34"/>
          <p:cNvSpPr/>
          <p:nvPr/>
        </p:nvSpPr>
        <p:spPr>
          <a:xfrm>
            <a:off x="4648200" y="865925"/>
            <a:ext cx="1981200" cy="3351785"/>
          </a:xfrm>
          <a:prstGeom prst="roundRect">
            <a:avLst>
              <a:gd name="adj" fmla="val 7316"/>
            </a:avLst>
          </a:prstGeom>
          <a:noFill/>
          <a:ln w="19050">
            <a:solidFill>
              <a:schemeClr val="accent6"/>
            </a:solidFill>
          </a:ln>
        </p:spPr>
        <p:style>
          <a:lnRef idx="1">
            <a:schemeClr val="accent1"/>
          </a:lnRef>
          <a:fillRef idx="3">
            <a:schemeClr val="accent1"/>
          </a:fillRef>
          <a:effectRef idx="2">
            <a:schemeClr val="accent1"/>
          </a:effectRef>
          <a:fontRef idx="minor">
            <a:schemeClr val="lt1"/>
          </a:fontRef>
        </p:style>
        <p:txBody>
          <a:bodyPr lIns="91388" tIns="45694" rIns="91388" bIns="45694" spcCol="0" rtlCol="0" anchor="ctr"/>
          <a:lstStyle/>
          <a:p>
            <a:pPr algn="ctr" defTabSz="913810" fontAlgn="auto">
              <a:spcBef>
                <a:spcPts val="0"/>
              </a:spcBef>
              <a:spcAft>
                <a:spcPts val="0"/>
              </a:spcAft>
            </a:pPr>
            <a:endParaRPr lang="en-US" sz="1800">
              <a:solidFill>
                <a:prstClr val="white"/>
              </a:solidFill>
            </a:endParaRPr>
          </a:p>
        </p:txBody>
      </p:sp>
      <p:sp>
        <p:nvSpPr>
          <p:cNvPr id="36" name="Rounded Rectangle 35"/>
          <p:cNvSpPr/>
          <p:nvPr/>
        </p:nvSpPr>
        <p:spPr>
          <a:xfrm>
            <a:off x="6858000" y="876089"/>
            <a:ext cx="1981200" cy="3351785"/>
          </a:xfrm>
          <a:prstGeom prst="roundRect">
            <a:avLst>
              <a:gd name="adj" fmla="val 7316"/>
            </a:avLst>
          </a:prstGeom>
          <a:noFill/>
          <a:ln w="19050">
            <a:solidFill>
              <a:schemeClr val="accent6"/>
            </a:solidFill>
          </a:ln>
        </p:spPr>
        <p:style>
          <a:lnRef idx="1">
            <a:schemeClr val="accent1"/>
          </a:lnRef>
          <a:fillRef idx="3">
            <a:schemeClr val="accent1"/>
          </a:fillRef>
          <a:effectRef idx="2">
            <a:schemeClr val="accent1"/>
          </a:effectRef>
          <a:fontRef idx="minor">
            <a:schemeClr val="lt1"/>
          </a:fontRef>
        </p:style>
        <p:txBody>
          <a:bodyPr lIns="91388" tIns="45694" rIns="91388" bIns="45694" spcCol="0" rtlCol="0" anchor="ctr"/>
          <a:lstStyle/>
          <a:p>
            <a:pPr algn="ctr" defTabSz="913810" fontAlgn="auto">
              <a:spcBef>
                <a:spcPts val="0"/>
              </a:spcBef>
              <a:spcAft>
                <a:spcPts val="0"/>
              </a:spcAft>
            </a:pPr>
            <a:endParaRPr lang="en-US" sz="1800">
              <a:solidFill>
                <a:prstClr val="white"/>
              </a:solidFill>
            </a:endParaRPr>
          </a:p>
        </p:txBody>
      </p:sp>
      <p:sp>
        <p:nvSpPr>
          <p:cNvPr id="37" name="Rectangle 36"/>
          <p:cNvSpPr>
            <a:spLocks/>
          </p:cNvSpPr>
          <p:nvPr/>
        </p:nvSpPr>
        <p:spPr bwMode="auto">
          <a:xfrm>
            <a:off x="7009881" y="1042068"/>
            <a:ext cx="1624475" cy="453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913810" fontAlgn="auto">
              <a:lnSpc>
                <a:spcPct val="80000"/>
              </a:lnSpc>
              <a:spcBef>
                <a:spcPts val="0"/>
              </a:spcBef>
              <a:spcAft>
                <a:spcPts val="0"/>
              </a:spcAft>
            </a:pPr>
            <a:r>
              <a:rPr lang="en-US" sz="1800" b="1" dirty="0">
                <a:solidFill>
                  <a:srgbClr val="F79646"/>
                </a:solidFill>
                <a:latin typeface="Calibri"/>
                <a:ea typeface="Arial"/>
                <a:cs typeface="Calibri"/>
                <a:sym typeface="Sketchetik Light" charset="0"/>
              </a:rPr>
              <a:t>DIY / </a:t>
            </a:r>
            <a:endParaRPr lang="en-US" sz="1800" b="1" dirty="0" smtClean="0">
              <a:solidFill>
                <a:srgbClr val="F79646"/>
              </a:solidFill>
              <a:latin typeface="Calibri"/>
              <a:ea typeface="Arial"/>
              <a:cs typeface="Calibri"/>
              <a:sym typeface="Sketchetik Light" charset="0"/>
            </a:endParaRPr>
          </a:p>
          <a:p>
            <a:pPr algn="ctr" defTabSz="913810" fontAlgn="auto">
              <a:lnSpc>
                <a:spcPct val="80000"/>
              </a:lnSpc>
              <a:spcBef>
                <a:spcPts val="0"/>
              </a:spcBef>
              <a:spcAft>
                <a:spcPts val="0"/>
              </a:spcAft>
            </a:pPr>
            <a:r>
              <a:rPr lang="en-US" sz="1800" b="1" dirty="0" smtClean="0">
                <a:solidFill>
                  <a:srgbClr val="F79646"/>
                </a:solidFill>
                <a:latin typeface="Calibri"/>
                <a:ea typeface="Arial"/>
                <a:cs typeface="Calibri"/>
                <a:sym typeface="Sketchetik Light" charset="0"/>
              </a:rPr>
              <a:t>On </a:t>
            </a:r>
            <a:r>
              <a:rPr lang="en-US" sz="1800" b="1" dirty="0">
                <a:solidFill>
                  <a:srgbClr val="F79646"/>
                </a:solidFill>
                <a:latin typeface="Calibri"/>
                <a:ea typeface="Arial"/>
                <a:cs typeface="Calibri"/>
                <a:sym typeface="Sketchetik Light" charset="0"/>
              </a:rPr>
              <a:t>Demand</a:t>
            </a:r>
          </a:p>
        </p:txBody>
      </p:sp>
      <p:sp>
        <p:nvSpPr>
          <p:cNvPr id="38" name="TextBox 37"/>
          <p:cNvSpPr txBox="1"/>
          <p:nvPr/>
        </p:nvSpPr>
        <p:spPr>
          <a:xfrm>
            <a:off x="6858000" y="1516367"/>
            <a:ext cx="1969600" cy="738619"/>
          </a:xfrm>
          <a:prstGeom prst="rect">
            <a:avLst/>
          </a:prstGeom>
          <a:noFill/>
        </p:spPr>
        <p:txBody>
          <a:bodyPr wrap="square" lIns="91388" tIns="45694" rIns="91388" bIns="45694" rtlCol="0">
            <a:spAutoFit/>
          </a:bodyPr>
          <a:lstStyle>
            <a:defPPr>
              <a:defRPr lang="en-US"/>
            </a:defPPr>
            <a:lvl1pPr algn="ctr" defTabSz="913970">
              <a:defRPr sz="1600" b="1" kern="0">
                <a:solidFill>
                  <a:prstClr val="white"/>
                </a:solidFill>
                <a:cs typeface="Arial"/>
              </a:defRPr>
            </a:lvl1pPr>
          </a:lstStyle>
          <a:p>
            <a:pPr fontAlgn="auto">
              <a:spcBef>
                <a:spcPts val="0"/>
              </a:spcBef>
              <a:spcAft>
                <a:spcPts val="0"/>
              </a:spcAft>
            </a:pPr>
            <a:r>
              <a:rPr lang="en-US" sz="1400" dirty="0">
                <a:solidFill>
                  <a:srgbClr val="414042"/>
                </a:solidFill>
                <a:latin typeface="Calibri"/>
                <a:ea typeface="+mn-ea"/>
                <a:cs typeface="Calibri"/>
              </a:rPr>
              <a:t>DIY, on demand resources: EC2, S3, </a:t>
            </a:r>
            <a:r>
              <a:rPr lang="en-US" sz="1400" dirty="0" smtClean="0">
                <a:solidFill>
                  <a:srgbClr val="414042"/>
                </a:solidFill>
                <a:latin typeface="Calibri"/>
                <a:ea typeface="+mn-ea"/>
                <a:cs typeface="Calibri"/>
              </a:rPr>
              <a:t>custom </a:t>
            </a:r>
            <a:r>
              <a:rPr lang="en-US" sz="1400" dirty="0">
                <a:solidFill>
                  <a:srgbClr val="414042"/>
                </a:solidFill>
                <a:latin typeface="Calibri"/>
                <a:ea typeface="+mn-ea"/>
                <a:cs typeface="Calibri"/>
              </a:rPr>
              <a:t>AMI’s, etc.</a:t>
            </a:r>
          </a:p>
        </p:txBody>
      </p:sp>
      <p:pic>
        <p:nvPicPr>
          <p:cNvPr id="1027" name="Picture 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43738" y="2489867"/>
            <a:ext cx="804862" cy="808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16075" y="2651589"/>
            <a:ext cx="523235" cy="1286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68984" y="3294942"/>
            <a:ext cx="355499" cy="782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Rectangle 61"/>
          <p:cNvSpPr>
            <a:spLocks/>
          </p:cNvSpPr>
          <p:nvPr/>
        </p:nvSpPr>
        <p:spPr bwMode="auto">
          <a:xfrm>
            <a:off x="7391400" y="4846392"/>
            <a:ext cx="1371600" cy="31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p>
            <a:pPr algn="ctr" defTabSz="913810" fontAlgn="auto">
              <a:lnSpc>
                <a:spcPct val="80000"/>
              </a:lnSpc>
              <a:spcBef>
                <a:spcPts val="0"/>
              </a:spcBef>
              <a:spcAft>
                <a:spcPts val="0"/>
              </a:spcAft>
            </a:pPr>
            <a:r>
              <a:rPr lang="en-US" sz="1800" i="1" dirty="0">
                <a:solidFill>
                  <a:prstClr val="white">
                    <a:lumMod val="85000"/>
                  </a:prstClr>
                </a:solidFill>
                <a:latin typeface="Arial"/>
                <a:ea typeface="Arial"/>
                <a:cs typeface="Arial"/>
                <a:sym typeface="Sketchetik Light" charset="0"/>
              </a:rPr>
              <a:t>Control</a:t>
            </a:r>
          </a:p>
        </p:txBody>
      </p:sp>
      <p:pic>
        <p:nvPicPr>
          <p:cNvPr id="1026" name="Picture 2"/>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76814" y="2541057"/>
            <a:ext cx="1347787" cy="156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1" y="104379"/>
            <a:ext cx="8229600" cy="857250"/>
          </a:xfrm>
        </p:spPr>
        <p:txBody>
          <a:bodyPr>
            <a:normAutofit/>
          </a:bodyPr>
          <a:lstStyle/>
          <a:p>
            <a:r>
              <a:rPr lang="en-US" dirty="0"/>
              <a:t>Deployment and </a:t>
            </a:r>
            <a:r>
              <a:rPr lang="en-US" dirty="0" smtClean="0"/>
              <a:t>Management</a:t>
            </a:r>
            <a:endParaRPr lang="en-US" dirty="0"/>
          </a:p>
        </p:txBody>
      </p:sp>
      <p:cxnSp>
        <p:nvCxnSpPr>
          <p:cNvPr id="25" name="Straight Arrow Connector 24"/>
          <p:cNvCxnSpPr>
            <a:stCxn id="26" idx="3"/>
          </p:cNvCxnSpPr>
          <p:nvPr/>
        </p:nvCxnSpPr>
        <p:spPr>
          <a:xfrm>
            <a:off x="1589907" y="4471658"/>
            <a:ext cx="6338080" cy="29098"/>
          </a:xfrm>
          <a:prstGeom prst="straightConnector1">
            <a:avLst/>
          </a:prstGeom>
          <a:ln>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97203" y="4286992"/>
            <a:ext cx="1392704" cy="369332"/>
          </a:xfrm>
          <a:prstGeom prst="rect">
            <a:avLst/>
          </a:prstGeom>
          <a:noFill/>
        </p:spPr>
        <p:txBody>
          <a:bodyPr wrap="none" rtlCol="0">
            <a:spAutoFit/>
          </a:bodyPr>
          <a:lstStyle/>
          <a:p>
            <a:r>
              <a:rPr lang="en-US" dirty="0" smtClean="0"/>
              <a:t>Convenience</a:t>
            </a:r>
            <a:endParaRPr lang="en-US" dirty="0"/>
          </a:p>
        </p:txBody>
      </p:sp>
      <p:sp>
        <p:nvSpPr>
          <p:cNvPr id="27" name="TextBox 26"/>
          <p:cNvSpPr txBox="1"/>
          <p:nvPr/>
        </p:nvSpPr>
        <p:spPr>
          <a:xfrm>
            <a:off x="7943743" y="4294921"/>
            <a:ext cx="883250" cy="369332"/>
          </a:xfrm>
          <a:prstGeom prst="rect">
            <a:avLst/>
          </a:prstGeom>
          <a:noFill/>
        </p:spPr>
        <p:txBody>
          <a:bodyPr wrap="none" rtlCol="0">
            <a:spAutoFit/>
          </a:bodyPr>
          <a:lstStyle/>
          <a:p>
            <a:r>
              <a:rPr lang="en-US" dirty="0" smtClean="0"/>
              <a:t>Control</a:t>
            </a:r>
            <a:endParaRPr lang="en-US" dirty="0"/>
          </a:p>
        </p:txBody>
      </p:sp>
    </p:spTree>
    <p:extLst>
      <p:ext uri="{BB962C8B-B14F-4D97-AF65-F5344CB8AC3E}">
        <p14:creationId xmlns:p14="http://schemas.microsoft.com/office/powerpoint/2010/main" val="1295482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050" y="1288793"/>
            <a:ext cx="8609496" cy="3071534"/>
          </a:xfrm>
        </p:spPr>
        <p:txBody>
          <a:bodyPr>
            <a:normAutofit fontScale="77500" lnSpcReduction="20000"/>
          </a:bodyPr>
          <a:lstStyle/>
          <a:p>
            <a:r>
              <a:rPr lang="en-US" dirty="0" smtClean="0"/>
              <a:t>IT automation </a:t>
            </a:r>
          </a:p>
          <a:p>
            <a:pPr lvl="1"/>
            <a:r>
              <a:rPr lang="en-US" dirty="0" smtClean="0"/>
              <a:t>Built in and can be combined with 3</a:t>
            </a:r>
            <a:r>
              <a:rPr lang="en-US" baseline="30000" dirty="0" smtClean="0"/>
              <a:t>rd</a:t>
            </a:r>
            <a:r>
              <a:rPr lang="en-US" dirty="0" smtClean="0"/>
              <a:t> party tools</a:t>
            </a:r>
          </a:p>
          <a:p>
            <a:r>
              <a:rPr lang="en-US" dirty="0" smtClean="0"/>
              <a:t>Version control Integration (Integration with </a:t>
            </a:r>
            <a:r>
              <a:rPr lang="en-US" dirty="0" err="1" smtClean="0"/>
              <a:t>Git</a:t>
            </a:r>
            <a:r>
              <a:rPr lang="en-US" dirty="0" smtClean="0"/>
              <a:t>, SVN)</a:t>
            </a:r>
          </a:p>
          <a:p>
            <a:r>
              <a:rPr lang="en-US" dirty="0" smtClean="0"/>
              <a:t>Application version management</a:t>
            </a:r>
          </a:p>
          <a:p>
            <a:r>
              <a:rPr lang="en-US" dirty="0" smtClean="0"/>
              <a:t>Infrastructure as code</a:t>
            </a:r>
          </a:p>
          <a:p>
            <a:r>
              <a:rPr lang="en-US" dirty="0" smtClean="0"/>
              <a:t>Infrastructure version management</a:t>
            </a:r>
          </a:p>
          <a:p>
            <a:r>
              <a:rPr lang="en-US" dirty="0" smtClean="0"/>
              <a:t>Deployment</a:t>
            </a:r>
          </a:p>
          <a:p>
            <a:r>
              <a:rPr lang="en-US" dirty="0" smtClean="0"/>
              <a:t>Rollback</a:t>
            </a:r>
          </a:p>
          <a:p>
            <a:r>
              <a:rPr lang="en-US" dirty="0" smtClean="0"/>
              <a:t>Monitoring &amp; logging</a:t>
            </a:r>
          </a:p>
          <a:p>
            <a:endParaRPr lang="en-US" dirty="0" smtClean="0"/>
          </a:p>
        </p:txBody>
      </p:sp>
      <p:sp>
        <p:nvSpPr>
          <p:cNvPr id="4" name="Title 1"/>
          <p:cNvSpPr>
            <a:spLocks noGrp="1"/>
          </p:cNvSpPr>
          <p:nvPr>
            <p:ph type="title"/>
          </p:nvPr>
        </p:nvSpPr>
        <p:spPr>
          <a:xfrm>
            <a:off x="242131" y="-43195"/>
            <a:ext cx="8609496" cy="686858"/>
          </a:xfrm>
        </p:spPr>
        <p:txBody>
          <a:bodyPr/>
          <a:lstStyle/>
          <a:p>
            <a:r>
              <a:rPr lang="en-US" dirty="0" smtClean="0"/>
              <a:t>Example Supported </a:t>
            </a:r>
            <a:r>
              <a:rPr lang="en-US" dirty="0" err="1" smtClean="0"/>
              <a:t>DevOps</a:t>
            </a:r>
            <a:r>
              <a:rPr lang="en-US" dirty="0" smtClean="0"/>
              <a:t> Practices on AWS</a:t>
            </a:r>
            <a:endParaRPr lang="en-US" dirty="0"/>
          </a:p>
        </p:txBody>
      </p:sp>
    </p:spTree>
    <p:extLst>
      <p:ext uri="{BB962C8B-B14F-4D97-AF65-F5344CB8AC3E}">
        <p14:creationId xmlns:p14="http://schemas.microsoft.com/office/powerpoint/2010/main" val="31564647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Amazon Elastic Beanstalk</a:t>
            </a:r>
            <a:endParaRPr lang="en-US" dirty="0"/>
          </a:p>
        </p:txBody>
      </p:sp>
      <p:grpSp>
        <p:nvGrpSpPr>
          <p:cNvPr id="4" name="Group 3"/>
          <p:cNvGrpSpPr/>
          <p:nvPr/>
        </p:nvGrpSpPr>
        <p:grpSpPr>
          <a:xfrm>
            <a:off x="897348" y="1499868"/>
            <a:ext cx="2464594" cy="2730432"/>
            <a:chOff x="1132407" y="1995136"/>
            <a:chExt cx="2464594" cy="3640575"/>
          </a:xfrm>
        </p:grpSpPr>
        <p:pic>
          <p:nvPicPr>
            <p:cNvPr id="5" name="Picture 4" descr="Elastic-Beanstal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407" y="1995136"/>
              <a:ext cx="2464594" cy="2464594"/>
            </a:xfrm>
            <a:prstGeom prst="rect">
              <a:avLst/>
            </a:prstGeom>
          </p:spPr>
        </p:pic>
        <p:sp>
          <p:nvSpPr>
            <p:cNvPr id="6" name="TextBox 5"/>
            <p:cNvSpPr txBox="1"/>
            <p:nvPr/>
          </p:nvSpPr>
          <p:spPr>
            <a:xfrm>
              <a:off x="1208035" y="4650826"/>
              <a:ext cx="2313338" cy="984885"/>
            </a:xfrm>
            <a:prstGeom prst="rect">
              <a:avLst/>
            </a:prstGeom>
            <a:noFill/>
          </p:spPr>
          <p:txBody>
            <a:bodyPr wrap="square" lIns="0" tIns="0" rIns="0" bIns="0" rtlCol="0">
              <a:spAutoFit/>
            </a:bodyPr>
            <a:lstStyle/>
            <a:p>
              <a:pPr algn="ctr"/>
              <a:r>
                <a:rPr lang="en-US" sz="2400" dirty="0" smtClean="0"/>
                <a:t>AWS Elastic Beanstalk</a:t>
              </a:r>
              <a:endParaRPr lang="en-US" sz="2400" dirty="0"/>
            </a:p>
          </p:txBody>
        </p:sp>
      </p:grpSp>
      <p:sp>
        <p:nvSpPr>
          <p:cNvPr id="7" name="TextBox 6"/>
          <p:cNvSpPr txBox="1"/>
          <p:nvPr/>
        </p:nvSpPr>
        <p:spPr>
          <a:xfrm>
            <a:off x="3227760" y="1499869"/>
            <a:ext cx="5498123" cy="339323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t>Automated infrastructure management &amp; code deployment for your application</a:t>
            </a:r>
          </a:p>
          <a:p>
            <a:pPr marL="285750" indent="-285750">
              <a:lnSpc>
                <a:spcPct val="150000"/>
              </a:lnSpc>
              <a:buFont typeface="Arial" panose="020B0604020202020204" pitchFamily="34" charset="0"/>
              <a:buChar char="•"/>
            </a:pPr>
            <a:r>
              <a:rPr lang="en-US" dirty="0" smtClean="0"/>
              <a:t>Includes:</a:t>
            </a:r>
          </a:p>
          <a:p>
            <a:pPr marL="742950" lvl="1" indent="-285750">
              <a:lnSpc>
                <a:spcPct val="150000"/>
              </a:lnSpc>
              <a:buFont typeface="Arial" panose="020B0604020202020204" pitchFamily="34" charset="0"/>
              <a:buChar char="•"/>
            </a:pPr>
            <a:r>
              <a:rPr lang="en-US" dirty="0" smtClean="0"/>
              <a:t>Load balancing</a:t>
            </a:r>
          </a:p>
          <a:p>
            <a:pPr marL="742950" lvl="1" indent="-285750">
              <a:lnSpc>
                <a:spcPct val="150000"/>
              </a:lnSpc>
              <a:buFont typeface="Arial" panose="020B0604020202020204" pitchFamily="34" charset="0"/>
              <a:buChar char="•"/>
            </a:pPr>
            <a:r>
              <a:rPr lang="en-US" dirty="0" smtClean="0"/>
              <a:t>Health monitoring</a:t>
            </a:r>
          </a:p>
          <a:p>
            <a:pPr marL="742950" lvl="1" indent="-285750">
              <a:lnSpc>
                <a:spcPct val="150000"/>
              </a:lnSpc>
              <a:buFont typeface="Arial" panose="020B0604020202020204" pitchFamily="34" charset="0"/>
              <a:buChar char="•"/>
            </a:pPr>
            <a:r>
              <a:rPr lang="en-US" dirty="0" smtClean="0"/>
              <a:t>Auto Scaling</a:t>
            </a:r>
          </a:p>
          <a:p>
            <a:pPr marL="742950" lvl="1" indent="-285750">
              <a:lnSpc>
                <a:spcPct val="150000"/>
              </a:lnSpc>
              <a:buFont typeface="Arial" panose="020B0604020202020204" pitchFamily="34" charset="0"/>
              <a:buChar char="•"/>
            </a:pPr>
            <a:r>
              <a:rPr lang="en-US" dirty="0" smtClean="0"/>
              <a:t>Application platform management</a:t>
            </a:r>
          </a:p>
          <a:p>
            <a:pPr marL="742950" lvl="1" indent="-285750">
              <a:lnSpc>
                <a:spcPct val="150000"/>
              </a:lnSpc>
              <a:buFont typeface="Arial" panose="020B0604020202020204" pitchFamily="34" charset="0"/>
              <a:buChar char="•"/>
            </a:pPr>
            <a:r>
              <a:rPr lang="en-US" dirty="0" smtClean="0"/>
              <a:t>Code deployment</a:t>
            </a:r>
            <a:endParaRPr lang="en-US" dirty="0"/>
          </a:p>
        </p:txBody>
      </p:sp>
    </p:spTree>
    <p:extLst>
      <p:ext uri="{BB962C8B-B14F-4D97-AF65-F5344CB8AC3E}">
        <p14:creationId xmlns:p14="http://schemas.microsoft.com/office/powerpoint/2010/main" val="228064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Amazon Elastic </a:t>
            </a:r>
            <a:r>
              <a:rPr lang="en-US" dirty="0" smtClean="0"/>
              <a:t>Beanstalk</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791466605"/>
              </p:ext>
            </p:extLst>
          </p:nvPr>
        </p:nvGraphicFramePr>
        <p:xfrm>
          <a:off x="672358" y="2146329"/>
          <a:ext cx="8094045" cy="1330849"/>
        </p:xfrm>
        <a:graphic>
          <a:graphicData uri="http://schemas.openxmlformats.org/drawingml/2006/table">
            <a:tbl>
              <a:tblPr firstRow="1"/>
              <a:tblGrid>
                <a:gridCol w="1117600"/>
                <a:gridCol w="1117600"/>
                <a:gridCol w="1117600"/>
                <a:gridCol w="1117600"/>
                <a:gridCol w="1117600"/>
                <a:gridCol w="1117600"/>
                <a:gridCol w="1388445"/>
              </a:tblGrid>
              <a:tr h="370840">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dirty="0" smtClean="0">
                          <a:solidFill>
                            <a:schemeClr val="bg1"/>
                          </a:solidFill>
                        </a:rPr>
                        <a:t>Java</a:t>
                      </a:r>
                      <a:endParaRPr lang="en-US" dirty="0">
                        <a:solidFill>
                          <a:schemeClr val="bg1"/>
                        </a:solidFill>
                      </a:endParaRPr>
                    </a:p>
                  </a:txBody>
                  <a:tcPr>
                    <a:lnL w="12700" cmpd="sng">
                      <a:solidFill>
                        <a:srgbClr val="777777"/>
                      </a:solid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777777"/>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dirty="0" smtClean="0">
                          <a:solidFill>
                            <a:schemeClr val="bg1"/>
                          </a:solidFill>
                        </a:rPr>
                        <a:t>PHP</a:t>
                      </a:r>
                      <a:endParaRPr lang="en-US" dirty="0">
                        <a:solidFill>
                          <a:schemeClr val="bg1"/>
                        </a:solidFill>
                      </a:endParaRPr>
                    </a:p>
                  </a:txBody>
                  <a:tcPr>
                    <a:lnL>
                      <a:no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777777"/>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dirty="0" smtClean="0">
                          <a:solidFill>
                            <a:schemeClr val="bg1"/>
                          </a:solidFill>
                        </a:rPr>
                        <a:t>Python</a:t>
                      </a:r>
                      <a:endParaRPr lang="en-US" dirty="0">
                        <a:solidFill>
                          <a:schemeClr val="bg1"/>
                        </a:solidFill>
                      </a:endParaRPr>
                    </a:p>
                  </a:txBody>
                  <a:tcPr>
                    <a:lnL>
                      <a:no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777777"/>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dirty="0" smtClean="0">
                          <a:solidFill>
                            <a:schemeClr val="bg1"/>
                          </a:solidFill>
                        </a:rPr>
                        <a:t>Ruby</a:t>
                      </a:r>
                      <a:endParaRPr lang="en-US" dirty="0">
                        <a:solidFill>
                          <a:schemeClr val="bg1"/>
                        </a:solidFill>
                      </a:endParaRPr>
                    </a:p>
                  </a:txBody>
                  <a:tcPr>
                    <a:lnL>
                      <a:no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777777"/>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dirty="0" smtClean="0">
                          <a:solidFill>
                            <a:schemeClr val="bg1"/>
                          </a:solidFill>
                        </a:rPr>
                        <a:t>.NET</a:t>
                      </a:r>
                      <a:endParaRPr lang="en-US" dirty="0">
                        <a:solidFill>
                          <a:schemeClr val="bg1"/>
                        </a:solidFill>
                      </a:endParaRPr>
                    </a:p>
                  </a:txBody>
                  <a:tcPr>
                    <a:lnL>
                      <a:no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777777"/>
                    </a:solidFill>
                  </a:tcPr>
                </a:tc>
                <a:tc>
                  <a:txBody>
                    <a:bodyPr/>
                    <a:lstStyle>
                      <a:lvl1pPr marL="0" algn="l" defTabSz="457200" rtl="0" eaLnBrk="1" latinLnBrk="0" hangingPunct="1">
                        <a:defRPr sz="1800" b="1" kern="1200">
                          <a:solidFill>
                            <a:schemeClr val="lt1"/>
                          </a:solidFill>
                          <a:latin typeface="Arial"/>
                        </a:defRPr>
                      </a:lvl1pPr>
                      <a:lvl2pPr marL="457200" algn="l" defTabSz="457200" rtl="0" eaLnBrk="1" latinLnBrk="0" hangingPunct="1">
                        <a:defRPr sz="1800" b="1" kern="1200">
                          <a:solidFill>
                            <a:schemeClr val="lt1"/>
                          </a:solidFill>
                          <a:latin typeface="Arial"/>
                        </a:defRPr>
                      </a:lvl2pPr>
                      <a:lvl3pPr marL="914400" algn="l" defTabSz="457200" rtl="0" eaLnBrk="1" latinLnBrk="0" hangingPunct="1">
                        <a:defRPr sz="1800" b="1" kern="1200">
                          <a:solidFill>
                            <a:schemeClr val="lt1"/>
                          </a:solidFill>
                          <a:latin typeface="Arial"/>
                        </a:defRPr>
                      </a:lvl3pPr>
                      <a:lvl4pPr marL="1371600" algn="l" defTabSz="457200" rtl="0" eaLnBrk="1" latinLnBrk="0" hangingPunct="1">
                        <a:defRPr sz="1800" b="1" kern="1200">
                          <a:solidFill>
                            <a:schemeClr val="lt1"/>
                          </a:solidFill>
                          <a:latin typeface="Arial"/>
                        </a:defRPr>
                      </a:lvl4pPr>
                      <a:lvl5pPr marL="1828800" algn="l" defTabSz="457200" rtl="0" eaLnBrk="1" latinLnBrk="0" hangingPunct="1">
                        <a:defRPr sz="1800" b="1" kern="1200">
                          <a:solidFill>
                            <a:schemeClr val="lt1"/>
                          </a:solidFill>
                          <a:latin typeface="Arial"/>
                        </a:defRPr>
                      </a:lvl5pPr>
                      <a:lvl6pPr marL="2286000" algn="l" defTabSz="457200" rtl="0" eaLnBrk="1" latinLnBrk="0" hangingPunct="1">
                        <a:defRPr sz="1800" b="1" kern="1200">
                          <a:solidFill>
                            <a:schemeClr val="lt1"/>
                          </a:solidFill>
                          <a:latin typeface="Arial"/>
                        </a:defRPr>
                      </a:lvl6pPr>
                      <a:lvl7pPr marL="2743200" algn="l" defTabSz="457200" rtl="0" eaLnBrk="1" latinLnBrk="0" hangingPunct="1">
                        <a:defRPr sz="1800" b="1" kern="1200">
                          <a:solidFill>
                            <a:schemeClr val="lt1"/>
                          </a:solidFill>
                          <a:latin typeface="Arial"/>
                        </a:defRPr>
                      </a:lvl7pPr>
                      <a:lvl8pPr marL="3200400" algn="l" defTabSz="457200" rtl="0" eaLnBrk="1" latinLnBrk="0" hangingPunct="1">
                        <a:defRPr sz="1800" b="1" kern="1200">
                          <a:solidFill>
                            <a:schemeClr val="lt1"/>
                          </a:solidFill>
                          <a:latin typeface="Arial"/>
                        </a:defRPr>
                      </a:lvl8pPr>
                      <a:lvl9pPr marL="3657600" algn="l" defTabSz="457200" rtl="0" eaLnBrk="1" latinLnBrk="0" hangingPunct="1">
                        <a:defRPr sz="1800" b="1" kern="1200">
                          <a:solidFill>
                            <a:schemeClr val="lt1"/>
                          </a:solidFill>
                          <a:latin typeface="Arial"/>
                        </a:defRPr>
                      </a:lvl9pPr>
                    </a:lstStyle>
                    <a:p>
                      <a:pPr algn="ctr"/>
                      <a:r>
                        <a:rPr lang="en-US" dirty="0" err="1" smtClean="0">
                          <a:solidFill>
                            <a:srgbClr val="FFFFFF"/>
                          </a:solidFill>
                        </a:rPr>
                        <a:t>Node.js</a:t>
                      </a:r>
                      <a:endParaRPr lang="en-US" dirty="0">
                        <a:solidFill>
                          <a:srgbClr val="FFFFFF"/>
                        </a:solidFill>
                      </a:endParaRPr>
                    </a:p>
                  </a:txBody>
                  <a:tcPr>
                    <a:lnL>
                      <a:noFill/>
                    </a:lnL>
                    <a:lnR w="12700" cmpd="sng">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777777"/>
                    </a:solidFill>
                  </a:tcPr>
                </a:tc>
                <a:tc>
                  <a:txBody>
                    <a:bodyPr/>
                    <a:lstStyle/>
                    <a:p>
                      <a:pPr algn="ctr"/>
                      <a:r>
                        <a:rPr lang="en-US" dirty="0" err="1" smtClean="0">
                          <a:solidFill>
                            <a:srgbClr val="FFFFFF"/>
                          </a:solidFill>
                        </a:rPr>
                        <a:t>docker</a:t>
                      </a:r>
                      <a:endParaRPr lang="en-US" dirty="0">
                        <a:solidFill>
                          <a:srgbClr val="FFFFFF"/>
                        </a:solidFill>
                      </a:endParaRPr>
                    </a:p>
                  </a:txBody>
                  <a:tcPr>
                    <a:lnL>
                      <a:noFill/>
                    </a:lnL>
                    <a:lnR w="12700" cmpd="sng">
                      <a:solidFill>
                        <a:srgbClr val="777777"/>
                      </a:solidFill>
                    </a:lnR>
                    <a:lnT w="12700" cmpd="sng">
                      <a:solidFill>
                        <a:srgbClr val="777777"/>
                      </a:solidFill>
                    </a:lnT>
                    <a:lnB w="12700" cap="flat" cmpd="sng" algn="ctr">
                      <a:solidFill>
                        <a:srgbClr val="777777"/>
                      </a:solidFill>
                      <a:prstDash val="solid"/>
                      <a:round/>
                      <a:headEnd type="none" w="med" len="med"/>
                      <a:tailEnd type="none" w="med" len="med"/>
                    </a:lnB>
                    <a:lnTlToBr w="12700" cmpd="sng">
                      <a:noFill/>
                      <a:prstDash val="solid"/>
                    </a:lnTlToBr>
                    <a:lnBlToTr w="12700" cmpd="sng">
                      <a:noFill/>
                      <a:prstDash val="solid"/>
                    </a:lnBlToTr>
                    <a:solidFill>
                      <a:srgbClr val="777777"/>
                    </a:solidFill>
                  </a:tcPr>
                </a:tc>
              </a:tr>
              <a:tr h="960009">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en-US" dirty="0">
                        <a:solidFill>
                          <a:srgbClr val="6B6B6B"/>
                        </a:solidFill>
                      </a:endParaRPr>
                    </a:p>
                  </a:txBody>
                  <a:tcPr>
                    <a:lnL w="12700" cmpd="sng">
                      <a:solidFill>
                        <a:srgbClr val="777777"/>
                      </a:solid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en-US" dirty="0">
                        <a:solidFill>
                          <a:srgbClr val="6B6B6B"/>
                        </a:solidFill>
                      </a:endParaRPr>
                    </a:p>
                  </a:txBody>
                  <a:tcPr>
                    <a:lnL>
                      <a:no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en-US" dirty="0">
                        <a:solidFill>
                          <a:srgbClr val="6B6B6B"/>
                        </a:solidFill>
                      </a:endParaRPr>
                    </a:p>
                  </a:txBody>
                  <a:tcPr>
                    <a:lnL>
                      <a:no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en-US" dirty="0">
                        <a:solidFill>
                          <a:srgbClr val="6B6B6B"/>
                        </a:solidFill>
                      </a:endParaRPr>
                    </a:p>
                  </a:txBody>
                  <a:tcPr>
                    <a:lnL>
                      <a:no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en-US" dirty="0">
                        <a:solidFill>
                          <a:srgbClr val="6B6B6B"/>
                        </a:solidFill>
                      </a:endParaRPr>
                    </a:p>
                  </a:txBody>
                  <a:tcPr>
                    <a:lnL>
                      <a:noFill/>
                    </a:lnL>
                    <a:lnR>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FFFFFF"/>
                    </a:solidFill>
                  </a:tcPr>
                </a:tc>
                <a:tc>
                  <a:txBody>
                    <a:bodyPr/>
                    <a:lstStyle>
                      <a:lvl1pPr marL="0" algn="l" defTabSz="457200" rtl="0" eaLnBrk="1" latinLnBrk="0" hangingPunct="1">
                        <a:defRPr sz="1800" kern="1200">
                          <a:solidFill>
                            <a:schemeClr val="dk1"/>
                          </a:solidFill>
                          <a:latin typeface="Arial"/>
                        </a:defRPr>
                      </a:lvl1pPr>
                      <a:lvl2pPr marL="457200" algn="l" defTabSz="457200" rtl="0" eaLnBrk="1" latinLnBrk="0" hangingPunct="1">
                        <a:defRPr sz="1800" kern="1200">
                          <a:solidFill>
                            <a:schemeClr val="dk1"/>
                          </a:solidFill>
                          <a:latin typeface="Arial"/>
                        </a:defRPr>
                      </a:lvl2pPr>
                      <a:lvl3pPr marL="914400" algn="l" defTabSz="457200" rtl="0" eaLnBrk="1" latinLnBrk="0" hangingPunct="1">
                        <a:defRPr sz="1800" kern="1200">
                          <a:solidFill>
                            <a:schemeClr val="dk1"/>
                          </a:solidFill>
                          <a:latin typeface="Arial"/>
                        </a:defRPr>
                      </a:lvl3pPr>
                      <a:lvl4pPr marL="1371600" algn="l" defTabSz="457200" rtl="0" eaLnBrk="1" latinLnBrk="0" hangingPunct="1">
                        <a:defRPr sz="1800" kern="1200">
                          <a:solidFill>
                            <a:schemeClr val="dk1"/>
                          </a:solidFill>
                          <a:latin typeface="Arial"/>
                        </a:defRPr>
                      </a:lvl4pPr>
                      <a:lvl5pPr marL="1828800" algn="l" defTabSz="457200" rtl="0" eaLnBrk="1" latinLnBrk="0" hangingPunct="1">
                        <a:defRPr sz="1800" kern="1200">
                          <a:solidFill>
                            <a:schemeClr val="dk1"/>
                          </a:solidFill>
                          <a:latin typeface="Arial"/>
                        </a:defRPr>
                      </a:lvl5pPr>
                      <a:lvl6pPr marL="2286000" algn="l" defTabSz="457200" rtl="0" eaLnBrk="1" latinLnBrk="0" hangingPunct="1">
                        <a:defRPr sz="1800" kern="1200">
                          <a:solidFill>
                            <a:schemeClr val="dk1"/>
                          </a:solidFill>
                          <a:latin typeface="Arial"/>
                        </a:defRPr>
                      </a:lvl6pPr>
                      <a:lvl7pPr marL="2743200" algn="l" defTabSz="457200" rtl="0" eaLnBrk="1" latinLnBrk="0" hangingPunct="1">
                        <a:defRPr sz="1800" kern="1200">
                          <a:solidFill>
                            <a:schemeClr val="dk1"/>
                          </a:solidFill>
                          <a:latin typeface="Arial"/>
                        </a:defRPr>
                      </a:lvl7pPr>
                      <a:lvl8pPr marL="3200400" algn="l" defTabSz="457200" rtl="0" eaLnBrk="1" latinLnBrk="0" hangingPunct="1">
                        <a:defRPr sz="1800" kern="1200">
                          <a:solidFill>
                            <a:schemeClr val="dk1"/>
                          </a:solidFill>
                          <a:latin typeface="Arial"/>
                        </a:defRPr>
                      </a:lvl8pPr>
                      <a:lvl9pPr marL="3657600" algn="l" defTabSz="457200" rtl="0" eaLnBrk="1" latinLnBrk="0" hangingPunct="1">
                        <a:defRPr sz="1800" kern="1200">
                          <a:solidFill>
                            <a:schemeClr val="dk1"/>
                          </a:solidFill>
                          <a:latin typeface="Arial"/>
                        </a:defRPr>
                      </a:lvl9pPr>
                    </a:lstStyle>
                    <a:p>
                      <a:pPr algn="ctr"/>
                      <a:endParaRPr lang="en-US" dirty="0">
                        <a:solidFill>
                          <a:srgbClr val="6B6B6B"/>
                        </a:solidFill>
                      </a:endParaRPr>
                    </a:p>
                  </a:txBody>
                  <a:tcPr>
                    <a:lnL>
                      <a:noFill/>
                    </a:lnL>
                    <a:lnR w="12700" cmpd="sng">
                      <a:noFill/>
                    </a:lnR>
                    <a:lnT w="12700" cmpd="sng">
                      <a:solidFill>
                        <a:srgbClr val="777777"/>
                      </a:solidFill>
                    </a:lnT>
                    <a:lnB w="12700" cmpd="sng">
                      <a:solidFill>
                        <a:srgbClr val="777777"/>
                      </a:solidFill>
                    </a:lnB>
                    <a:lnTlToBr w="12700" cmpd="sng">
                      <a:noFill/>
                      <a:prstDash val="solid"/>
                    </a:lnTlToBr>
                    <a:lnBlToTr w="12700" cmpd="sng">
                      <a:noFill/>
                      <a:prstDash val="solid"/>
                    </a:lnBlToTr>
                    <a:solidFill>
                      <a:srgbClr val="FFFFFF"/>
                    </a:solidFill>
                  </a:tcPr>
                </a:tc>
                <a:tc>
                  <a:txBody>
                    <a:bodyPr/>
                    <a:lstStyle/>
                    <a:p>
                      <a:pPr algn="ctr"/>
                      <a:endParaRPr lang="en-US" dirty="0">
                        <a:solidFill>
                          <a:srgbClr val="6B6B6B"/>
                        </a:solidFill>
                      </a:endParaRPr>
                    </a:p>
                  </a:txBody>
                  <a:tcPr>
                    <a:lnL>
                      <a:noFill/>
                    </a:lnL>
                    <a:lnR w="12700" cmpd="sng">
                      <a:solidFill>
                        <a:srgbClr val="777777"/>
                      </a:solidFill>
                    </a:lnR>
                    <a:lnT w="12700" cap="flat" cmpd="sng" algn="ctr">
                      <a:solidFill>
                        <a:srgbClr val="777777"/>
                      </a:solidFill>
                      <a:prstDash val="solid"/>
                      <a:round/>
                      <a:headEnd type="none" w="med" len="med"/>
                      <a:tailEnd type="none" w="med" len="med"/>
                    </a:lnT>
                    <a:lnB w="12700" cmpd="sng">
                      <a:solidFill>
                        <a:srgbClr val="777777"/>
                      </a:solidFill>
                    </a:lnB>
                    <a:lnTlToBr w="12700" cmpd="sng">
                      <a:noFill/>
                      <a:prstDash val="solid"/>
                    </a:lnTlToBr>
                    <a:lnBlToTr w="12700" cmpd="sng">
                      <a:noFill/>
                      <a:prstDash val="solid"/>
                    </a:lnBlToTr>
                    <a:solidFill>
                      <a:srgbClr val="FFFFFF"/>
                    </a:solidFill>
                  </a:tcPr>
                </a:tc>
              </a:tr>
            </a:tbl>
          </a:graphicData>
        </a:graphic>
      </p:graphicFrame>
      <p:pic>
        <p:nvPicPr>
          <p:cNvPr id="14" name="Pictur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6904" y="2674957"/>
            <a:ext cx="1005404" cy="633542"/>
          </a:xfrm>
          <a:prstGeom prst="rect">
            <a:avLst/>
          </a:prstGeom>
        </p:spPr>
      </p:pic>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10418" y="2529276"/>
            <a:ext cx="877824" cy="877824"/>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9762" y="2784448"/>
            <a:ext cx="699582" cy="375565"/>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346182" y="2632551"/>
            <a:ext cx="615180" cy="711302"/>
          </a:xfrm>
          <a:prstGeom prst="rect">
            <a:avLst/>
          </a:prstGeom>
        </p:spPr>
      </p:pic>
      <p:pic>
        <p:nvPicPr>
          <p:cNvPr id="18" name="Picture 7"/>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099368" y="2875025"/>
            <a:ext cx="1287774" cy="249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47303" y="2649797"/>
            <a:ext cx="1234016" cy="663575"/>
          </a:xfrm>
          <a:prstGeom prst="rect">
            <a:avLst/>
          </a:prstGeom>
        </p:spPr>
      </p:pic>
      <p:sp>
        <p:nvSpPr>
          <p:cNvPr id="20" name="Title 2"/>
          <p:cNvSpPr txBox="1">
            <a:spLocks/>
          </p:cNvSpPr>
          <p:nvPr/>
        </p:nvSpPr>
        <p:spPr>
          <a:xfrm>
            <a:off x="658919" y="1320184"/>
            <a:ext cx="8229600" cy="539496"/>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1"/>
                </a:solidFill>
                <a:latin typeface="Arial"/>
                <a:ea typeface="+mj-ea"/>
                <a:cs typeface="Arial"/>
              </a:defRPr>
            </a:lvl1pPr>
          </a:lstStyle>
          <a:p>
            <a:r>
              <a:rPr lang="en-US" dirty="0" smtClean="0"/>
              <a:t>Supports:</a:t>
            </a:r>
            <a:endParaRPr lang="en-US" dirty="0"/>
          </a:p>
        </p:txBody>
      </p:sp>
      <p:pic>
        <p:nvPicPr>
          <p:cNvPr id="2" name="Picture 1"/>
          <p:cNvPicPr>
            <a:picLocks noChangeAspect="1"/>
          </p:cNvPicPr>
          <p:nvPr/>
        </p:nvPicPr>
        <p:blipFill>
          <a:blip r:embed="rId9"/>
          <a:stretch>
            <a:fillRect/>
          </a:stretch>
        </p:blipFill>
        <p:spPr>
          <a:xfrm>
            <a:off x="7686073" y="2805003"/>
            <a:ext cx="994022" cy="327029"/>
          </a:xfrm>
          <a:prstGeom prst="rect">
            <a:avLst/>
          </a:prstGeom>
        </p:spPr>
      </p:pic>
    </p:spTree>
    <p:extLst>
      <p:ext uri="{BB962C8B-B14F-4D97-AF65-F5344CB8AC3E}">
        <p14:creationId xmlns:p14="http://schemas.microsoft.com/office/powerpoint/2010/main" val="2986310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a:t>
            </a:r>
            <a:r>
              <a:rPr lang="en-US" dirty="0"/>
              <a:t>Elastic </a:t>
            </a:r>
            <a:r>
              <a:rPr lang="en-US" dirty="0" smtClean="0"/>
              <a:t>Beanstalk Architecture</a:t>
            </a:r>
            <a:endParaRPr lang="en-US" dirty="0"/>
          </a:p>
        </p:txBody>
      </p:sp>
      <p:grpSp>
        <p:nvGrpSpPr>
          <p:cNvPr id="37" name="Group 36"/>
          <p:cNvGrpSpPr/>
          <p:nvPr/>
        </p:nvGrpSpPr>
        <p:grpSpPr>
          <a:xfrm>
            <a:off x="3827406" y="888769"/>
            <a:ext cx="768222" cy="819821"/>
            <a:chOff x="3758773" y="1185026"/>
            <a:chExt cx="768222" cy="1093094"/>
          </a:xfrm>
        </p:grpSpPr>
        <p:pic>
          <p:nvPicPr>
            <p:cNvPr id="4" name="Picture 3" descr="Route-53-Hosted-Zon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7124" y="1185026"/>
              <a:ext cx="731520" cy="731520"/>
            </a:xfrm>
            <a:prstGeom prst="rect">
              <a:avLst/>
            </a:prstGeom>
          </p:spPr>
        </p:pic>
        <p:sp>
          <p:nvSpPr>
            <p:cNvPr id="5" name="TextBox 4"/>
            <p:cNvSpPr txBox="1"/>
            <p:nvPr/>
          </p:nvSpPr>
          <p:spPr>
            <a:xfrm>
              <a:off x="3758773" y="1867751"/>
              <a:ext cx="768222" cy="410369"/>
            </a:xfrm>
            <a:prstGeom prst="rect">
              <a:avLst/>
            </a:prstGeom>
            <a:noFill/>
          </p:spPr>
          <p:txBody>
            <a:bodyPr wrap="square" lIns="0" tIns="0" rIns="0" bIns="0" rtlCol="0">
              <a:spAutoFit/>
            </a:bodyPr>
            <a:lstStyle/>
            <a:p>
              <a:pPr algn="ctr"/>
              <a:r>
                <a:rPr lang="en-US" sz="1000" dirty="0" smtClean="0"/>
                <a:t>Route 53 Hosted Zone</a:t>
              </a:r>
              <a:endParaRPr lang="en-US" sz="1000" dirty="0"/>
            </a:p>
          </p:txBody>
        </p:sp>
      </p:grpSp>
      <p:grpSp>
        <p:nvGrpSpPr>
          <p:cNvPr id="6" name="Group 5"/>
          <p:cNvGrpSpPr/>
          <p:nvPr/>
        </p:nvGrpSpPr>
        <p:grpSpPr>
          <a:xfrm>
            <a:off x="1129860" y="2396885"/>
            <a:ext cx="2626369" cy="2580622"/>
            <a:chOff x="2545961" y="760413"/>
            <a:chExt cx="1691026" cy="1767306"/>
          </a:xfrm>
        </p:grpSpPr>
        <p:sp>
          <p:nvSpPr>
            <p:cNvPr id="7" name="Rounded Rectangle 6"/>
            <p:cNvSpPr/>
            <p:nvPr/>
          </p:nvSpPr>
          <p:spPr>
            <a:xfrm>
              <a:off x="2546924"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8" name="TextBox 32"/>
            <p:cNvSpPr txBox="1">
              <a:spLocks noChangeArrowheads="1"/>
            </p:cNvSpPr>
            <p:nvPr/>
          </p:nvSpPr>
          <p:spPr bwMode="auto">
            <a:xfrm>
              <a:off x="2545961" y="2369637"/>
              <a:ext cx="1691026" cy="158082"/>
            </a:xfrm>
            <a:prstGeom prst="rect">
              <a:avLst/>
            </a:prstGeom>
            <a:noFill/>
            <a:ln w="9525">
              <a:noFill/>
              <a:miter lim="800000"/>
              <a:headEnd/>
              <a:tailEnd/>
            </a:ln>
          </p:spPr>
          <p:txBody>
            <a:bodyPr wrap="square">
              <a:spAutoFit/>
            </a:bodyPr>
            <a:lstStyle/>
            <a:p>
              <a:pPr algn="ctr"/>
              <a:r>
                <a:rPr lang="en-US" sz="900" b="1" dirty="0">
                  <a:solidFill>
                    <a:srgbClr val="F7981F"/>
                  </a:solidFill>
                  <a:latin typeface="Arial"/>
                  <a:ea typeface="Verdana" pitchFamily="34" charset="0"/>
                  <a:cs typeface="Arial"/>
                </a:rPr>
                <a:t>Availability Zone</a:t>
              </a:r>
            </a:p>
          </p:txBody>
        </p:sp>
      </p:grpSp>
      <p:pic>
        <p:nvPicPr>
          <p:cNvPr id="9" name="Picture 8"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584" y="2592404"/>
            <a:ext cx="731520" cy="548640"/>
          </a:xfrm>
          <a:prstGeom prst="rect">
            <a:avLst/>
          </a:prstGeom>
        </p:spPr>
      </p:pic>
      <p:sp>
        <p:nvSpPr>
          <p:cNvPr id="10" name="TextBox 9"/>
          <p:cNvSpPr txBox="1"/>
          <p:nvPr/>
        </p:nvSpPr>
        <p:spPr>
          <a:xfrm>
            <a:off x="1524998" y="3096726"/>
            <a:ext cx="526692" cy="307777"/>
          </a:xfrm>
          <a:prstGeom prst="rect">
            <a:avLst/>
          </a:prstGeom>
          <a:noFill/>
        </p:spPr>
        <p:txBody>
          <a:bodyPr wrap="square" lIns="0" tIns="0" rIns="0" bIns="0" rtlCol="0">
            <a:spAutoFit/>
          </a:bodyPr>
          <a:lstStyle/>
          <a:p>
            <a:pPr algn="ctr"/>
            <a:r>
              <a:rPr lang="en-US" sz="1000" dirty="0" smtClean="0"/>
              <a:t>Web Server</a:t>
            </a:r>
            <a:endParaRPr lang="en-US" sz="1000" dirty="0"/>
          </a:p>
        </p:txBody>
      </p:sp>
      <p:pic>
        <p:nvPicPr>
          <p:cNvPr id="11" name="Picture 10"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5176" y="2592404"/>
            <a:ext cx="731520" cy="548640"/>
          </a:xfrm>
          <a:prstGeom prst="rect">
            <a:avLst/>
          </a:prstGeom>
        </p:spPr>
      </p:pic>
      <p:sp>
        <p:nvSpPr>
          <p:cNvPr id="12" name="TextBox 11"/>
          <p:cNvSpPr txBox="1"/>
          <p:nvPr/>
        </p:nvSpPr>
        <p:spPr>
          <a:xfrm>
            <a:off x="2757590" y="3096726"/>
            <a:ext cx="526692" cy="307777"/>
          </a:xfrm>
          <a:prstGeom prst="rect">
            <a:avLst/>
          </a:prstGeom>
          <a:noFill/>
        </p:spPr>
        <p:txBody>
          <a:bodyPr wrap="square" lIns="0" tIns="0" rIns="0" bIns="0" rtlCol="0">
            <a:spAutoFit/>
          </a:bodyPr>
          <a:lstStyle/>
          <a:p>
            <a:pPr algn="ctr"/>
            <a:r>
              <a:rPr lang="en-US" sz="1000" dirty="0" smtClean="0"/>
              <a:t>Web Server</a:t>
            </a:r>
            <a:endParaRPr lang="en-US" sz="1000" dirty="0"/>
          </a:p>
        </p:txBody>
      </p:sp>
      <p:grpSp>
        <p:nvGrpSpPr>
          <p:cNvPr id="13" name="Group 12"/>
          <p:cNvGrpSpPr/>
          <p:nvPr/>
        </p:nvGrpSpPr>
        <p:grpSpPr>
          <a:xfrm>
            <a:off x="1308943" y="2490963"/>
            <a:ext cx="2353674" cy="1348829"/>
            <a:chOff x="463550" y="760413"/>
            <a:chExt cx="1709738" cy="1798438"/>
          </a:xfrm>
        </p:grpSpPr>
        <p:sp>
          <p:nvSpPr>
            <p:cNvPr id="14" name="Rounded Rectangle 13"/>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15" name="TextBox 31"/>
            <p:cNvSpPr txBox="1">
              <a:spLocks noChangeArrowheads="1"/>
            </p:cNvSpPr>
            <p:nvPr/>
          </p:nvSpPr>
          <p:spPr bwMode="auto">
            <a:xfrm>
              <a:off x="546100" y="2251075"/>
              <a:ext cx="1555750" cy="307776"/>
            </a:xfrm>
            <a:prstGeom prst="rect">
              <a:avLst/>
            </a:prstGeom>
            <a:noFill/>
            <a:ln w="9525">
              <a:noFill/>
              <a:miter lim="800000"/>
              <a:headEnd/>
              <a:tailEnd/>
            </a:ln>
          </p:spPr>
          <p:txBody>
            <a:bodyPr>
              <a:spAutoFit/>
            </a:bodyPr>
            <a:lstStyle/>
            <a:p>
              <a:pPr algn="ctr"/>
              <a:r>
                <a:rPr lang="en-US" sz="900" b="1" dirty="0" smtClean="0">
                  <a:latin typeface="Arial"/>
                  <a:ea typeface="Verdana" pitchFamily="34" charset="0"/>
                  <a:cs typeface="Arial"/>
                </a:rPr>
                <a:t>Auto scaling </a:t>
              </a:r>
              <a:r>
                <a:rPr lang="en-US" sz="900" b="1" dirty="0">
                  <a:latin typeface="Arial"/>
                  <a:ea typeface="Verdana" pitchFamily="34" charset="0"/>
                  <a:cs typeface="Arial"/>
                </a:rPr>
                <a:t>Group</a:t>
              </a:r>
            </a:p>
          </p:txBody>
        </p:sp>
      </p:grpSp>
      <p:pic>
        <p:nvPicPr>
          <p:cNvPr id="16" name="Picture 15" descr="RDS-DB-Insta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169" y="4028818"/>
            <a:ext cx="731520" cy="548640"/>
          </a:xfrm>
          <a:prstGeom prst="rect">
            <a:avLst/>
          </a:prstGeom>
        </p:spPr>
      </p:pic>
      <p:sp>
        <p:nvSpPr>
          <p:cNvPr id="17" name="TextBox 16"/>
          <p:cNvSpPr txBox="1"/>
          <p:nvPr/>
        </p:nvSpPr>
        <p:spPr>
          <a:xfrm>
            <a:off x="1961347" y="4553765"/>
            <a:ext cx="847076" cy="153888"/>
          </a:xfrm>
          <a:prstGeom prst="rect">
            <a:avLst/>
          </a:prstGeom>
          <a:noFill/>
        </p:spPr>
        <p:txBody>
          <a:bodyPr wrap="square" lIns="0" tIns="0" rIns="0" bIns="0" rtlCol="0">
            <a:spAutoFit/>
          </a:bodyPr>
          <a:lstStyle/>
          <a:p>
            <a:pPr algn="ctr"/>
            <a:r>
              <a:rPr lang="en-US" sz="1000" dirty="0" smtClean="0"/>
              <a:t>RDS DB Instance</a:t>
            </a:r>
            <a:endParaRPr lang="en-US" sz="1000" dirty="0"/>
          </a:p>
        </p:txBody>
      </p:sp>
      <p:grpSp>
        <p:nvGrpSpPr>
          <p:cNvPr id="20" name="Group 19"/>
          <p:cNvGrpSpPr/>
          <p:nvPr/>
        </p:nvGrpSpPr>
        <p:grpSpPr>
          <a:xfrm>
            <a:off x="4640923" y="2396443"/>
            <a:ext cx="2626369" cy="2580622"/>
            <a:chOff x="2545961" y="760413"/>
            <a:chExt cx="1691026" cy="1767306"/>
          </a:xfrm>
        </p:grpSpPr>
        <p:sp>
          <p:nvSpPr>
            <p:cNvPr id="21" name="Rounded Rectangle 20"/>
            <p:cNvSpPr/>
            <p:nvPr/>
          </p:nvSpPr>
          <p:spPr>
            <a:xfrm>
              <a:off x="2546924"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2" name="TextBox 32"/>
            <p:cNvSpPr txBox="1">
              <a:spLocks noChangeArrowheads="1"/>
            </p:cNvSpPr>
            <p:nvPr/>
          </p:nvSpPr>
          <p:spPr bwMode="auto">
            <a:xfrm>
              <a:off x="2545961" y="2369637"/>
              <a:ext cx="1691026" cy="158082"/>
            </a:xfrm>
            <a:prstGeom prst="rect">
              <a:avLst/>
            </a:prstGeom>
            <a:noFill/>
            <a:ln w="9525">
              <a:noFill/>
              <a:miter lim="800000"/>
              <a:headEnd/>
              <a:tailEnd/>
            </a:ln>
          </p:spPr>
          <p:txBody>
            <a:bodyPr wrap="square">
              <a:spAutoFit/>
            </a:bodyPr>
            <a:lstStyle/>
            <a:p>
              <a:pPr algn="ctr"/>
              <a:r>
                <a:rPr lang="en-US" sz="900" b="1" dirty="0">
                  <a:solidFill>
                    <a:srgbClr val="F7981F"/>
                  </a:solidFill>
                  <a:latin typeface="Arial"/>
                  <a:ea typeface="Verdana" pitchFamily="34" charset="0"/>
                  <a:cs typeface="Arial"/>
                </a:rPr>
                <a:t>Availability Zone</a:t>
              </a:r>
            </a:p>
          </p:txBody>
        </p:sp>
      </p:grpSp>
      <p:pic>
        <p:nvPicPr>
          <p:cNvPr id="23" name="Picture 22"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647" y="2591962"/>
            <a:ext cx="731520" cy="548640"/>
          </a:xfrm>
          <a:prstGeom prst="rect">
            <a:avLst/>
          </a:prstGeom>
        </p:spPr>
      </p:pic>
      <p:sp>
        <p:nvSpPr>
          <p:cNvPr id="24" name="TextBox 23"/>
          <p:cNvSpPr txBox="1"/>
          <p:nvPr/>
        </p:nvSpPr>
        <p:spPr>
          <a:xfrm>
            <a:off x="5036061" y="3096284"/>
            <a:ext cx="526692" cy="307777"/>
          </a:xfrm>
          <a:prstGeom prst="rect">
            <a:avLst/>
          </a:prstGeom>
          <a:noFill/>
        </p:spPr>
        <p:txBody>
          <a:bodyPr wrap="square" lIns="0" tIns="0" rIns="0" bIns="0" rtlCol="0">
            <a:spAutoFit/>
          </a:bodyPr>
          <a:lstStyle/>
          <a:p>
            <a:pPr algn="ctr"/>
            <a:r>
              <a:rPr lang="en-US" sz="1000" dirty="0" smtClean="0"/>
              <a:t>Web Server</a:t>
            </a:r>
            <a:endParaRPr lang="en-US" sz="1000" dirty="0"/>
          </a:p>
        </p:txBody>
      </p:sp>
      <p:pic>
        <p:nvPicPr>
          <p:cNvPr id="25" name="Picture 24" descr="EC2-Instan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6239" y="2591962"/>
            <a:ext cx="731520" cy="548640"/>
          </a:xfrm>
          <a:prstGeom prst="rect">
            <a:avLst/>
          </a:prstGeom>
        </p:spPr>
      </p:pic>
      <p:sp>
        <p:nvSpPr>
          <p:cNvPr id="26" name="TextBox 25"/>
          <p:cNvSpPr txBox="1"/>
          <p:nvPr/>
        </p:nvSpPr>
        <p:spPr>
          <a:xfrm>
            <a:off x="6268653" y="3096284"/>
            <a:ext cx="526692" cy="307777"/>
          </a:xfrm>
          <a:prstGeom prst="rect">
            <a:avLst/>
          </a:prstGeom>
          <a:noFill/>
        </p:spPr>
        <p:txBody>
          <a:bodyPr wrap="square" lIns="0" tIns="0" rIns="0" bIns="0" rtlCol="0">
            <a:spAutoFit/>
          </a:bodyPr>
          <a:lstStyle/>
          <a:p>
            <a:pPr algn="ctr"/>
            <a:r>
              <a:rPr lang="en-US" sz="1000" dirty="0" smtClean="0"/>
              <a:t>Web Server</a:t>
            </a:r>
            <a:endParaRPr lang="en-US" sz="1000" dirty="0"/>
          </a:p>
        </p:txBody>
      </p:sp>
      <p:grpSp>
        <p:nvGrpSpPr>
          <p:cNvPr id="27" name="Group 26"/>
          <p:cNvGrpSpPr/>
          <p:nvPr/>
        </p:nvGrpSpPr>
        <p:grpSpPr>
          <a:xfrm>
            <a:off x="4820006" y="2490520"/>
            <a:ext cx="2353674" cy="1348829"/>
            <a:chOff x="463550" y="760413"/>
            <a:chExt cx="1709738" cy="1798438"/>
          </a:xfrm>
        </p:grpSpPr>
        <p:sp>
          <p:nvSpPr>
            <p:cNvPr id="28" name="Rounded Rectangle 27"/>
            <p:cNvSpPr/>
            <p:nvPr/>
          </p:nvSpPr>
          <p:spPr>
            <a:xfrm>
              <a:off x="463550" y="760413"/>
              <a:ext cx="1709738" cy="1733550"/>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Arial"/>
                <a:cs typeface="Arial"/>
              </a:endParaRPr>
            </a:p>
          </p:txBody>
        </p:sp>
        <p:sp>
          <p:nvSpPr>
            <p:cNvPr id="29" name="TextBox 31"/>
            <p:cNvSpPr txBox="1">
              <a:spLocks noChangeArrowheads="1"/>
            </p:cNvSpPr>
            <p:nvPr/>
          </p:nvSpPr>
          <p:spPr bwMode="auto">
            <a:xfrm>
              <a:off x="546100" y="2251075"/>
              <a:ext cx="1555750" cy="307776"/>
            </a:xfrm>
            <a:prstGeom prst="rect">
              <a:avLst/>
            </a:prstGeom>
            <a:noFill/>
            <a:ln w="9525">
              <a:noFill/>
              <a:miter lim="800000"/>
              <a:headEnd/>
              <a:tailEnd/>
            </a:ln>
          </p:spPr>
          <p:txBody>
            <a:bodyPr>
              <a:spAutoFit/>
            </a:bodyPr>
            <a:lstStyle/>
            <a:p>
              <a:pPr algn="ctr"/>
              <a:r>
                <a:rPr lang="en-US" sz="900" b="1" dirty="0" smtClean="0">
                  <a:latin typeface="Arial"/>
                  <a:ea typeface="Verdana" pitchFamily="34" charset="0"/>
                  <a:cs typeface="Arial"/>
                </a:rPr>
                <a:t>Auto scaling </a:t>
              </a:r>
              <a:r>
                <a:rPr lang="en-US" sz="900" b="1" dirty="0">
                  <a:latin typeface="Arial"/>
                  <a:ea typeface="Verdana" pitchFamily="34" charset="0"/>
                  <a:cs typeface="Arial"/>
                </a:rPr>
                <a:t>Group</a:t>
              </a:r>
            </a:p>
          </p:txBody>
        </p:sp>
      </p:grpSp>
      <p:pic>
        <p:nvPicPr>
          <p:cNvPr id="32" name="Picture 31" descr="RDS-DB-Instace-tandby-Multi-AZ-.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00332" y="4027576"/>
            <a:ext cx="731520" cy="548640"/>
          </a:xfrm>
          <a:prstGeom prst="rect">
            <a:avLst/>
          </a:prstGeom>
        </p:spPr>
      </p:pic>
      <p:sp>
        <p:nvSpPr>
          <p:cNvPr id="33" name="TextBox 32"/>
          <p:cNvSpPr txBox="1"/>
          <p:nvPr/>
        </p:nvSpPr>
        <p:spPr>
          <a:xfrm>
            <a:off x="5461783" y="4543463"/>
            <a:ext cx="996924" cy="307777"/>
          </a:xfrm>
          <a:prstGeom prst="rect">
            <a:avLst/>
          </a:prstGeom>
          <a:noFill/>
        </p:spPr>
        <p:txBody>
          <a:bodyPr wrap="square" lIns="0" tIns="0" rIns="0" bIns="0" rtlCol="0">
            <a:spAutoFit/>
          </a:bodyPr>
          <a:lstStyle/>
          <a:p>
            <a:pPr algn="ctr"/>
            <a:r>
              <a:rPr lang="en-US" sz="1000" dirty="0" smtClean="0"/>
              <a:t>RDS DB Instance Standby </a:t>
            </a:r>
            <a:endParaRPr lang="en-US" sz="1000" dirty="0"/>
          </a:p>
        </p:txBody>
      </p:sp>
      <p:grpSp>
        <p:nvGrpSpPr>
          <p:cNvPr id="36" name="Group 35"/>
          <p:cNvGrpSpPr/>
          <p:nvPr/>
        </p:nvGrpSpPr>
        <p:grpSpPr>
          <a:xfrm>
            <a:off x="3737648" y="1722396"/>
            <a:ext cx="947738" cy="826889"/>
            <a:chOff x="3737648" y="2296527"/>
            <a:chExt cx="947738" cy="1102519"/>
          </a:xfrm>
        </p:grpSpPr>
        <p:pic>
          <p:nvPicPr>
            <p:cNvPr id="34" name="Picture 33" descr="Amazon-Elastic-Load-Balacing.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5757" y="2296527"/>
              <a:ext cx="731520" cy="731520"/>
            </a:xfrm>
            <a:prstGeom prst="rect">
              <a:avLst/>
            </a:prstGeom>
          </p:spPr>
        </p:pic>
        <p:sp>
          <p:nvSpPr>
            <p:cNvPr id="35" name="TextBox 39"/>
            <p:cNvSpPr txBox="1">
              <a:spLocks noChangeArrowheads="1"/>
            </p:cNvSpPr>
            <p:nvPr/>
          </p:nvSpPr>
          <p:spPr bwMode="auto">
            <a:xfrm>
              <a:off x="3737648" y="2988677"/>
              <a:ext cx="947738" cy="410369"/>
            </a:xfrm>
            <a:prstGeom prst="rect">
              <a:avLst/>
            </a:prstGeom>
            <a:noFill/>
            <a:ln w="9525">
              <a:noFill/>
              <a:miter lim="800000"/>
              <a:headEnd/>
              <a:tailEnd/>
            </a:ln>
          </p:spPr>
          <p:txBody>
            <a:bodyPr lIns="0" tIns="0" rIns="0" bIns="0">
              <a:spAutoFit/>
            </a:bodyPr>
            <a:lstStyle/>
            <a:p>
              <a:pPr algn="ctr"/>
              <a:r>
                <a:rPr lang="en-US" sz="1000" dirty="0">
                  <a:ea typeface="Verdana" pitchFamily="34" charset="0"/>
                  <a:cs typeface="Arial"/>
                </a:rPr>
                <a:t>Elastic Load</a:t>
              </a:r>
            </a:p>
            <a:p>
              <a:pPr algn="ctr"/>
              <a:r>
                <a:rPr lang="en-US" sz="1000" dirty="0" smtClean="0">
                  <a:ea typeface="Verdana" pitchFamily="34" charset="0"/>
                  <a:cs typeface="Arial"/>
                </a:rPr>
                <a:t>Balancing</a:t>
              </a:r>
            </a:p>
          </p:txBody>
        </p:sp>
      </p:grpSp>
      <p:pic>
        <p:nvPicPr>
          <p:cNvPr id="38" name="Picture 37" descr="S3-Bucket.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1928" y="4027576"/>
            <a:ext cx="731520" cy="548640"/>
          </a:xfrm>
          <a:prstGeom prst="rect">
            <a:avLst/>
          </a:prstGeom>
        </p:spPr>
      </p:pic>
      <p:sp>
        <p:nvSpPr>
          <p:cNvPr id="39" name="TextBox 38"/>
          <p:cNvSpPr txBox="1"/>
          <p:nvPr/>
        </p:nvSpPr>
        <p:spPr>
          <a:xfrm>
            <a:off x="7799550" y="4569782"/>
            <a:ext cx="516276" cy="307777"/>
          </a:xfrm>
          <a:prstGeom prst="rect">
            <a:avLst/>
          </a:prstGeom>
          <a:noFill/>
        </p:spPr>
        <p:txBody>
          <a:bodyPr wrap="square" lIns="0" tIns="0" rIns="0" bIns="0" rtlCol="0">
            <a:spAutoFit/>
          </a:bodyPr>
          <a:lstStyle/>
          <a:p>
            <a:pPr algn="ctr"/>
            <a:r>
              <a:rPr lang="en-US" sz="1000" dirty="0" smtClean="0">
                <a:latin typeface="Arial"/>
                <a:cs typeface="Arial"/>
              </a:rPr>
              <a:t>S3 Bucket</a:t>
            </a:r>
            <a:endParaRPr lang="en-US" sz="1000" dirty="0">
              <a:latin typeface="Arial"/>
              <a:cs typeface="Arial"/>
            </a:endParaRPr>
          </a:p>
        </p:txBody>
      </p:sp>
      <p:cxnSp>
        <p:nvCxnSpPr>
          <p:cNvPr id="43" name="Straight Connector 42"/>
          <p:cNvCxnSpPr>
            <a:endCxn id="34" idx="0"/>
          </p:cNvCxnSpPr>
          <p:nvPr/>
        </p:nvCxnSpPr>
        <p:spPr>
          <a:xfrm>
            <a:off x="4211517" y="1315780"/>
            <a:ext cx="0" cy="406616"/>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34" idx="1"/>
            <a:endCxn id="14" idx="0"/>
          </p:cNvCxnSpPr>
          <p:nvPr/>
        </p:nvCxnSpPr>
        <p:spPr>
          <a:xfrm flipH="1">
            <a:off x="2485781" y="1996716"/>
            <a:ext cx="1359977" cy="494248"/>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34" idx="3"/>
            <a:endCxn id="28" idx="0"/>
          </p:cNvCxnSpPr>
          <p:nvPr/>
        </p:nvCxnSpPr>
        <p:spPr>
          <a:xfrm>
            <a:off x="4577277" y="1996716"/>
            <a:ext cx="1419566" cy="493805"/>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32" idx="1"/>
          </p:cNvCxnSpPr>
          <p:nvPr/>
        </p:nvCxnSpPr>
        <p:spPr>
          <a:xfrm flipV="1">
            <a:off x="2655176" y="4301896"/>
            <a:ext cx="2945156" cy="124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2381446" y="3475425"/>
            <a:ext cx="5203384" cy="1242"/>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097879" y="3140602"/>
            <a:ext cx="293125" cy="33482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a:off x="2391003" y="3155955"/>
            <a:ext cx="334948" cy="3194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636498" y="3143265"/>
            <a:ext cx="293125" cy="334823"/>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a:off x="5929622" y="3158618"/>
            <a:ext cx="334948" cy="31947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7576608" y="3469258"/>
            <a:ext cx="295439" cy="55956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961348" y="3807373"/>
            <a:ext cx="254425" cy="251531"/>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2655176" y="3714929"/>
            <a:ext cx="2164832" cy="374073"/>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7637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4" name="Content Placeholder 2"/>
          <p:cNvSpPr txBox="1">
            <a:spLocks/>
          </p:cNvSpPr>
          <p:nvPr/>
        </p:nvSpPr>
        <p:spPr>
          <a:xfrm>
            <a:off x="268481" y="884079"/>
            <a:ext cx="8609496" cy="304351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Intro to </a:t>
            </a:r>
            <a:r>
              <a:rPr lang="en-US" sz="2000" dirty="0" err="1"/>
              <a:t>DevOps</a:t>
            </a:r>
            <a:r>
              <a:rPr lang="en-US" sz="2000" dirty="0"/>
              <a:t> (evolution, principles, practices)</a:t>
            </a:r>
          </a:p>
          <a:p>
            <a:pPr lvl="1"/>
            <a:r>
              <a:rPr lang="en-US" sz="1600" dirty="0"/>
              <a:t>Infrastructure as Code</a:t>
            </a:r>
          </a:p>
          <a:p>
            <a:pPr lvl="1"/>
            <a:r>
              <a:rPr lang="en-US" sz="1600" dirty="0"/>
              <a:t>Continuous Integration / Continuous Deployment </a:t>
            </a:r>
            <a:r>
              <a:rPr lang="en-US" sz="1600" dirty="0">
                <a:solidFill>
                  <a:schemeClr val="accent6"/>
                </a:solidFill>
              </a:rPr>
              <a:t>CI/CD</a:t>
            </a:r>
          </a:p>
          <a:p>
            <a:pPr lvl="1"/>
            <a:r>
              <a:rPr lang="en-US" sz="1600" dirty="0"/>
              <a:t>IT/Infrastructure Automation</a:t>
            </a:r>
          </a:p>
          <a:p>
            <a:pPr lvl="1"/>
            <a:endParaRPr lang="en-US" sz="1600" dirty="0"/>
          </a:p>
          <a:p>
            <a:r>
              <a:rPr lang="en-US" sz="2000" dirty="0" err="1"/>
              <a:t>DevOps</a:t>
            </a:r>
            <a:r>
              <a:rPr lang="en-US" sz="2000" dirty="0"/>
              <a:t> on AWS</a:t>
            </a:r>
          </a:p>
          <a:p>
            <a:pPr lvl="1"/>
            <a:r>
              <a:rPr lang="en-US" sz="1600" dirty="0" err="1" smtClean="0"/>
              <a:t>CloudFormation</a:t>
            </a:r>
            <a:endParaRPr lang="en-US" sz="1600" dirty="0"/>
          </a:p>
          <a:p>
            <a:pPr lvl="1"/>
            <a:r>
              <a:rPr lang="en-US" sz="1600" dirty="0"/>
              <a:t>Elastic Beanstalk</a:t>
            </a:r>
          </a:p>
          <a:p>
            <a:pPr lvl="1"/>
            <a:r>
              <a:rPr lang="en-US" sz="1600" dirty="0" err="1"/>
              <a:t>OpsWorks</a:t>
            </a:r>
            <a:endParaRPr lang="en-US" sz="1600" dirty="0"/>
          </a:p>
          <a:p>
            <a:pPr lvl="1"/>
            <a:r>
              <a:rPr lang="en-US" sz="1600" dirty="0" err="1"/>
              <a:t>BlueGreen</a:t>
            </a:r>
            <a:r>
              <a:rPr lang="en-US" sz="1600" dirty="0"/>
              <a:t> deployment</a:t>
            </a:r>
          </a:p>
          <a:p>
            <a:pPr lvl="1"/>
            <a:r>
              <a:rPr lang="en-US" sz="1600" dirty="0"/>
              <a:t>Deployment Models (AMIs)</a:t>
            </a:r>
          </a:p>
        </p:txBody>
      </p:sp>
    </p:spTree>
    <p:extLst>
      <p:ext uri="{BB962C8B-B14F-4D97-AF65-F5344CB8AC3E}">
        <p14:creationId xmlns:p14="http://schemas.microsoft.com/office/powerpoint/2010/main" val="243621784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399159" y="892177"/>
            <a:ext cx="4778225" cy="3976136"/>
            <a:chOff x="4730746" y="910169"/>
            <a:chExt cx="4778225" cy="5301515"/>
          </a:xfrm>
        </p:grpSpPr>
        <p:sp>
          <p:nvSpPr>
            <p:cNvPr id="21" name="Freeform 20"/>
            <p:cNvSpPr/>
            <p:nvPr/>
          </p:nvSpPr>
          <p:spPr>
            <a:xfrm>
              <a:off x="6422043" y="2863111"/>
              <a:ext cx="1395631" cy="1395631"/>
            </a:xfrm>
            <a:custGeom>
              <a:avLst/>
              <a:gdLst>
                <a:gd name="connsiteX0" fmla="*/ 0 w 1395631"/>
                <a:gd name="connsiteY0" fmla="*/ 697816 h 1395631"/>
                <a:gd name="connsiteX1" fmla="*/ 697816 w 1395631"/>
                <a:gd name="connsiteY1" fmla="*/ 0 h 1395631"/>
                <a:gd name="connsiteX2" fmla="*/ 1395632 w 1395631"/>
                <a:gd name="connsiteY2" fmla="*/ 697816 h 1395631"/>
                <a:gd name="connsiteX3" fmla="*/ 697816 w 1395631"/>
                <a:gd name="connsiteY3" fmla="*/ 1395632 h 1395631"/>
                <a:gd name="connsiteX4" fmla="*/ 0 w 1395631"/>
                <a:gd name="connsiteY4" fmla="*/ 697816 h 13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31" h="1395631">
                  <a:moveTo>
                    <a:pt x="0" y="697816"/>
                  </a:moveTo>
                  <a:cubicBezTo>
                    <a:pt x="0" y="312423"/>
                    <a:pt x="312423" y="0"/>
                    <a:pt x="697816" y="0"/>
                  </a:cubicBezTo>
                  <a:cubicBezTo>
                    <a:pt x="1083209" y="0"/>
                    <a:pt x="1395632" y="312423"/>
                    <a:pt x="1395632" y="697816"/>
                  </a:cubicBezTo>
                  <a:cubicBezTo>
                    <a:pt x="1395632" y="1083209"/>
                    <a:pt x="1083209" y="1395632"/>
                    <a:pt x="697816" y="1395632"/>
                  </a:cubicBezTo>
                  <a:cubicBezTo>
                    <a:pt x="312423" y="1395632"/>
                    <a:pt x="0" y="1083209"/>
                    <a:pt x="0" y="697816"/>
                  </a:cubicBez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79315" tIns="279315" rIns="279315" bIns="279315" numCol="1" spcCol="1270" anchor="ctr" anchorCtr="0">
              <a:noAutofit/>
            </a:bodyPr>
            <a:lstStyle/>
            <a:p>
              <a:pPr lvl="0" algn="ctr" defTabSz="2622550">
                <a:lnSpc>
                  <a:spcPct val="90000"/>
                </a:lnSpc>
                <a:spcBef>
                  <a:spcPct val="0"/>
                </a:spcBef>
                <a:spcAft>
                  <a:spcPct val="35000"/>
                </a:spcAft>
              </a:pPr>
              <a:r>
                <a:rPr lang="en-US" sz="5900" kern="1200" dirty="0" smtClean="0"/>
                <a:t> </a:t>
              </a:r>
              <a:endParaRPr lang="en-US" sz="5900" kern="1200" dirty="0"/>
            </a:p>
          </p:txBody>
        </p:sp>
        <p:sp>
          <p:nvSpPr>
            <p:cNvPr id="22" name="Freeform 21"/>
            <p:cNvSpPr/>
            <p:nvPr/>
          </p:nvSpPr>
          <p:spPr>
            <a:xfrm rot="16200000">
              <a:off x="6972172" y="2355558"/>
              <a:ext cx="295374" cy="474514"/>
            </a:xfrm>
            <a:custGeom>
              <a:avLst/>
              <a:gdLst>
                <a:gd name="connsiteX0" fmla="*/ 0 w 295374"/>
                <a:gd name="connsiteY0" fmla="*/ 94903 h 474514"/>
                <a:gd name="connsiteX1" fmla="*/ 147687 w 295374"/>
                <a:gd name="connsiteY1" fmla="*/ 94903 h 474514"/>
                <a:gd name="connsiteX2" fmla="*/ 147687 w 295374"/>
                <a:gd name="connsiteY2" fmla="*/ 0 h 474514"/>
                <a:gd name="connsiteX3" fmla="*/ 295374 w 295374"/>
                <a:gd name="connsiteY3" fmla="*/ 237257 h 474514"/>
                <a:gd name="connsiteX4" fmla="*/ 147687 w 295374"/>
                <a:gd name="connsiteY4" fmla="*/ 474514 h 474514"/>
                <a:gd name="connsiteX5" fmla="*/ 147687 w 295374"/>
                <a:gd name="connsiteY5" fmla="*/ 379611 h 474514"/>
                <a:gd name="connsiteX6" fmla="*/ 0 w 295374"/>
                <a:gd name="connsiteY6" fmla="*/ 379611 h 474514"/>
                <a:gd name="connsiteX7" fmla="*/ 0 w 295374"/>
                <a:gd name="connsiteY7" fmla="*/ 94903 h 4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74" h="474514">
                  <a:moveTo>
                    <a:pt x="0" y="94903"/>
                  </a:moveTo>
                  <a:lnTo>
                    <a:pt x="147687" y="94903"/>
                  </a:lnTo>
                  <a:lnTo>
                    <a:pt x="147687" y="0"/>
                  </a:lnTo>
                  <a:lnTo>
                    <a:pt x="295374" y="237257"/>
                  </a:lnTo>
                  <a:lnTo>
                    <a:pt x="147687" y="474514"/>
                  </a:lnTo>
                  <a:lnTo>
                    <a:pt x="147687" y="379611"/>
                  </a:lnTo>
                  <a:lnTo>
                    <a:pt x="0" y="379611"/>
                  </a:lnTo>
                  <a:lnTo>
                    <a:pt x="0" y="94903"/>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0" tIns="94903" rIns="88611" bIns="94902" numCol="1" spcCol="1270" anchor="ctr" anchorCtr="0">
              <a:noAutofit/>
            </a:bodyPr>
            <a:lstStyle/>
            <a:p>
              <a:pPr lvl="0" algn="ctr" defTabSz="711200">
                <a:lnSpc>
                  <a:spcPct val="90000"/>
                </a:lnSpc>
                <a:spcBef>
                  <a:spcPct val="0"/>
                </a:spcBef>
                <a:spcAft>
                  <a:spcPct val="35000"/>
                </a:spcAft>
              </a:pPr>
              <a:endParaRPr lang="en-US" sz="1600" kern="1200"/>
            </a:p>
          </p:txBody>
        </p:sp>
        <p:sp>
          <p:nvSpPr>
            <p:cNvPr id="23" name="Freeform 22"/>
            <p:cNvSpPr/>
            <p:nvPr/>
          </p:nvSpPr>
          <p:spPr>
            <a:xfrm>
              <a:off x="6422043" y="910169"/>
              <a:ext cx="1395631" cy="1395631"/>
            </a:xfrm>
            <a:custGeom>
              <a:avLst/>
              <a:gdLst>
                <a:gd name="connsiteX0" fmla="*/ 0 w 1395631"/>
                <a:gd name="connsiteY0" fmla="*/ 697816 h 1395631"/>
                <a:gd name="connsiteX1" fmla="*/ 697816 w 1395631"/>
                <a:gd name="connsiteY1" fmla="*/ 0 h 1395631"/>
                <a:gd name="connsiteX2" fmla="*/ 1395632 w 1395631"/>
                <a:gd name="connsiteY2" fmla="*/ 697816 h 1395631"/>
                <a:gd name="connsiteX3" fmla="*/ 697816 w 1395631"/>
                <a:gd name="connsiteY3" fmla="*/ 1395632 h 1395631"/>
                <a:gd name="connsiteX4" fmla="*/ 0 w 1395631"/>
                <a:gd name="connsiteY4" fmla="*/ 697816 h 13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31" h="1395631">
                  <a:moveTo>
                    <a:pt x="0" y="697816"/>
                  </a:moveTo>
                  <a:cubicBezTo>
                    <a:pt x="0" y="312423"/>
                    <a:pt x="312423" y="0"/>
                    <a:pt x="697816" y="0"/>
                  </a:cubicBezTo>
                  <a:cubicBezTo>
                    <a:pt x="1083209" y="0"/>
                    <a:pt x="1395632" y="312423"/>
                    <a:pt x="1395632" y="697816"/>
                  </a:cubicBezTo>
                  <a:cubicBezTo>
                    <a:pt x="1395632" y="1083209"/>
                    <a:pt x="1083209" y="1395632"/>
                    <a:pt x="697816" y="1395632"/>
                  </a:cubicBezTo>
                  <a:cubicBezTo>
                    <a:pt x="312423" y="1395632"/>
                    <a:pt x="0" y="1083209"/>
                    <a:pt x="0" y="697816"/>
                  </a:cubicBez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4705" tIns="224705" rIns="224705" bIns="224705" numCol="1" spcCol="1270" anchor="ctr" anchorCtr="0">
              <a:noAutofit/>
            </a:bodyPr>
            <a:lstStyle/>
            <a:p>
              <a:pPr lvl="0" algn="ctr" defTabSz="711200">
                <a:lnSpc>
                  <a:spcPct val="90000"/>
                </a:lnSpc>
                <a:spcBef>
                  <a:spcPct val="0"/>
                </a:spcBef>
                <a:spcAft>
                  <a:spcPct val="35000"/>
                </a:spcAft>
              </a:pPr>
              <a:r>
                <a:rPr lang="en-US" sz="1600" kern="1200" dirty="0" smtClean="0"/>
                <a:t>Scalability</a:t>
              </a:r>
              <a:endParaRPr lang="en-US" sz="1600" kern="1200" dirty="0"/>
            </a:p>
          </p:txBody>
        </p:sp>
        <p:sp>
          <p:nvSpPr>
            <p:cNvPr id="24" name="Freeform 23"/>
            <p:cNvSpPr/>
            <p:nvPr/>
          </p:nvSpPr>
          <p:spPr>
            <a:xfrm rot="19800000">
              <a:off x="7810581" y="2839613"/>
              <a:ext cx="295374" cy="474514"/>
            </a:xfrm>
            <a:custGeom>
              <a:avLst/>
              <a:gdLst>
                <a:gd name="connsiteX0" fmla="*/ 0 w 295374"/>
                <a:gd name="connsiteY0" fmla="*/ 94903 h 474514"/>
                <a:gd name="connsiteX1" fmla="*/ 147687 w 295374"/>
                <a:gd name="connsiteY1" fmla="*/ 94903 h 474514"/>
                <a:gd name="connsiteX2" fmla="*/ 147687 w 295374"/>
                <a:gd name="connsiteY2" fmla="*/ 0 h 474514"/>
                <a:gd name="connsiteX3" fmla="*/ 295374 w 295374"/>
                <a:gd name="connsiteY3" fmla="*/ 237257 h 474514"/>
                <a:gd name="connsiteX4" fmla="*/ 147687 w 295374"/>
                <a:gd name="connsiteY4" fmla="*/ 474514 h 474514"/>
                <a:gd name="connsiteX5" fmla="*/ 147687 w 295374"/>
                <a:gd name="connsiteY5" fmla="*/ 379611 h 474514"/>
                <a:gd name="connsiteX6" fmla="*/ 0 w 295374"/>
                <a:gd name="connsiteY6" fmla="*/ 379611 h 474514"/>
                <a:gd name="connsiteX7" fmla="*/ 0 w 295374"/>
                <a:gd name="connsiteY7" fmla="*/ 94903 h 4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74" h="474514">
                  <a:moveTo>
                    <a:pt x="0" y="94903"/>
                  </a:moveTo>
                  <a:lnTo>
                    <a:pt x="147687" y="94903"/>
                  </a:lnTo>
                  <a:lnTo>
                    <a:pt x="147687" y="0"/>
                  </a:lnTo>
                  <a:lnTo>
                    <a:pt x="295374" y="237257"/>
                  </a:lnTo>
                  <a:lnTo>
                    <a:pt x="147687" y="474514"/>
                  </a:lnTo>
                  <a:lnTo>
                    <a:pt x="147687" y="379611"/>
                  </a:lnTo>
                  <a:lnTo>
                    <a:pt x="0" y="379611"/>
                  </a:lnTo>
                  <a:lnTo>
                    <a:pt x="0" y="94903"/>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0" tIns="94903" rIns="88611" bIns="94902" numCol="1" spcCol="1270" anchor="ctr" anchorCtr="0">
              <a:noAutofit/>
            </a:bodyPr>
            <a:lstStyle/>
            <a:p>
              <a:pPr lvl="0" algn="ctr" defTabSz="711200">
                <a:lnSpc>
                  <a:spcPct val="90000"/>
                </a:lnSpc>
                <a:spcBef>
                  <a:spcPct val="0"/>
                </a:spcBef>
                <a:spcAft>
                  <a:spcPct val="35000"/>
                </a:spcAft>
              </a:pPr>
              <a:endParaRPr lang="en-US" sz="1600" kern="1200"/>
            </a:p>
          </p:txBody>
        </p:sp>
        <p:sp>
          <p:nvSpPr>
            <p:cNvPr id="25" name="Freeform 24"/>
            <p:cNvSpPr/>
            <p:nvPr/>
          </p:nvSpPr>
          <p:spPr>
            <a:xfrm>
              <a:off x="8113340" y="1886640"/>
              <a:ext cx="1395631" cy="1395631"/>
            </a:xfrm>
            <a:custGeom>
              <a:avLst/>
              <a:gdLst>
                <a:gd name="connsiteX0" fmla="*/ 0 w 1395631"/>
                <a:gd name="connsiteY0" fmla="*/ 697816 h 1395631"/>
                <a:gd name="connsiteX1" fmla="*/ 697816 w 1395631"/>
                <a:gd name="connsiteY1" fmla="*/ 0 h 1395631"/>
                <a:gd name="connsiteX2" fmla="*/ 1395632 w 1395631"/>
                <a:gd name="connsiteY2" fmla="*/ 697816 h 1395631"/>
                <a:gd name="connsiteX3" fmla="*/ 697816 w 1395631"/>
                <a:gd name="connsiteY3" fmla="*/ 1395632 h 1395631"/>
                <a:gd name="connsiteX4" fmla="*/ 0 w 1395631"/>
                <a:gd name="connsiteY4" fmla="*/ 697816 h 13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31" h="1395631">
                  <a:moveTo>
                    <a:pt x="0" y="697816"/>
                  </a:moveTo>
                  <a:cubicBezTo>
                    <a:pt x="0" y="312423"/>
                    <a:pt x="312423" y="0"/>
                    <a:pt x="697816" y="0"/>
                  </a:cubicBezTo>
                  <a:cubicBezTo>
                    <a:pt x="1083209" y="0"/>
                    <a:pt x="1395632" y="312423"/>
                    <a:pt x="1395632" y="697816"/>
                  </a:cubicBezTo>
                  <a:cubicBezTo>
                    <a:pt x="1395632" y="1083209"/>
                    <a:pt x="1083209" y="1395632"/>
                    <a:pt x="697816" y="1395632"/>
                  </a:cubicBezTo>
                  <a:cubicBezTo>
                    <a:pt x="312423" y="1395632"/>
                    <a:pt x="0" y="1083209"/>
                    <a:pt x="0" y="697816"/>
                  </a:cubicBez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4705" tIns="224705" rIns="224705" bIns="224705" numCol="1" spcCol="1270" anchor="ctr" anchorCtr="0">
              <a:noAutofit/>
            </a:bodyPr>
            <a:lstStyle/>
            <a:p>
              <a:pPr lvl="0" algn="ctr" defTabSz="711200">
                <a:lnSpc>
                  <a:spcPct val="90000"/>
                </a:lnSpc>
                <a:spcBef>
                  <a:spcPct val="0"/>
                </a:spcBef>
                <a:spcAft>
                  <a:spcPct val="35000"/>
                </a:spcAft>
              </a:pPr>
              <a:r>
                <a:rPr lang="en-US" sz="1600" kern="1200" dirty="0" smtClean="0"/>
                <a:t>Security</a:t>
              </a:r>
              <a:endParaRPr lang="en-US" sz="1600" kern="1200" dirty="0"/>
            </a:p>
          </p:txBody>
        </p:sp>
        <p:sp>
          <p:nvSpPr>
            <p:cNvPr id="26" name="Freeform 25"/>
            <p:cNvSpPr/>
            <p:nvPr/>
          </p:nvSpPr>
          <p:spPr>
            <a:xfrm rot="1800000">
              <a:off x="7810581" y="3807725"/>
              <a:ext cx="295374" cy="474514"/>
            </a:xfrm>
            <a:custGeom>
              <a:avLst/>
              <a:gdLst>
                <a:gd name="connsiteX0" fmla="*/ 0 w 295374"/>
                <a:gd name="connsiteY0" fmla="*/ 94903 h 474514"/>
                <a:gd name="connsiteX1" fmla="*/ 147687 w 295374"/>
                <a:gd name="connsiteY1" fmla="*/ 94903 h 474514"/>
                <a:gd name="connsiteX2" fmla="*/ 147687 w 295374"/>
                <a:gd name="connsiteY2" fmla="*/ 0 h 474514"/>
                <a:gd name="connsiteX3" fmla="*/ 295374 w 295374"/>
                <a:gd name="connsiteY3" fmla="*/ 237257 h 474514"/>
                <a:gd name="connsiteX4" fmla="*/ 147687 w 295374"/>
                <a:gd name="connsiteY4" fmla="*/ 474514 h 474514"/>
                <a:gd name="connsiteX5" fmla="*/ 147687 w 295374"/>
                <a:gd name="connsiteY5" fmla="*/ 379611 h 474514"/>
                <a:gd name="connsiteX6" fmla="*/ 0 w 295374"/>
                <a:gd name="connsiteY6" fmla="*/ 379611 h 474514"/>
                <a:gd name="connsiteX7" fmla="*/ 0 w 295374"/>
                <a:gd name="connsiteY7" fmla="*/ 94903 h 4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74" h="474514">
                  <a:moveTo>
                    <a:pt x="0" y="94903"/>
                  </a:moveTo>
                  <a:lnTo>
                    <a:pt x="147687" y="94903"/>
                  </a:lnTo>
                  <a:lnTo>
                    <a:pt x="147687" y="0"/>
                  </a:lnTo>
                  <a:lnTo>
                    <a:pt x="295374" y="237257"/>
                  </a:lnTo>
                  <a:lnTo>
                    <a:pt x="147687" y="474514"/>
                  </a:lnTo>
                  <a:lnTo>
                    <a:pt x="147687" y="379611"/>
                  </a:lnTo>
                  <a:lnTo>
                    <a:pt x="0" y="379611"/>
                  </a:lnTo>
                  <a:lnTo>
                    <a:pt x="0" y="94903"/>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0" tIns="94902" rIns="88611" bIns="94903" numCol="1" spcCol="1270" anchor="ctr" anchorCtr="0">
              <a:noAutofit/>
            </a:bodyPr>
            <a:lstStyle/>
            <a:p>
              <a:pPr lvl="0" algn="ctr" defTabSz="711200">
                <a:lnSpc>
                  <a:spcPct val="90000"/>
                </a:lnSpc>
                <a:spcBef>
                  <a:spcPct val="0"/>
                </a:spcBef>
                <a:spcAft>
                  <a:spcPct val="35000"/>
                </a:spcAft>
              </a:pPr>
              <a:endParaRPr lang="en-US" sz="1600" kern="1200"/>
            </a:p>
          </p:txBody>
        </p:sp>
        <p:sp>
          <p:nvSpPr>
            <p:cNvPr id="27" name="Freeform 26"/>
            <p:cNvSpPr/>
            <p:nvPr/>
          </p:nvSpPr>
          <p:spPr>
            <a:xfrm>
              <a:off x="8113340" y="3839582"/>
              <a:ext cx="1395631" cy="1395631"/>
            </a:xfrm>
            <a:custGeom>
              <a:avLst/>
              <a:gdLst>
                <a:gd name="connsiteX0" fmla="*/ 0 w 1395631"/>
                <a:gd name="connsiteY0" fmla="*/ 697816 h 1395631"/>
                <a:gd name="connsiteX1" fmla="*/ 697816 w 1395631"/>
                <a:gd name="connsiteY1" fmla="*/ 0 h 1395631"/>
                <a:gd name="connsiteX2" fmla="*/ 1395632 w 1395631"/>
                <a:gd name="connsiteY2" fmla="*/ 697816 h 1395631"/>
                <a:gd name="connsiteX3" fmla="*/ 697816 w 1395631"/>
                <a:gd name="connsiteY3" fmla="*/ 1395632 h 1395631"/>
                <a:gd name="connsiteX4" fmla="*/ 0 w 1395631"/>
                <a:gd name="connsiteY4" fmla="*/ 697816 h 13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31" h="1395631">
                  <a:moveTo>
                    <a:pt x="0" y="697816"/>
                  </a:moveTo>
                  <a:cubicBezTo>
                    <a:pt x="0" y="312423"/>
                    <a:pt x="312423" y="0"/>
                    <a:pt x="697816" y="0"/>
                  </a:cubicBezTo>
                  <a:cubicBezTo>
                    <a:pt x="1083209" y="0"/>
                    <a:pt x="1395632" y="312423"/>
                    <a:pt x="1395632" y="697816"/>
                  </a:cubicBezTo>
                  <a:cubicBezTo>
                    <a:pt x="1395632" y="1083209"/>
                    <a:pt x="1083209" y="1395632"/>
                    <a:pt x="697816" y="1395632"/>
                  </a:cubicBezTo>
                  <a:cubicBezTo>
                    <a:pt x="312423" y="1395632"/>
                    <a:pt x="0" y="1083209"/>
                    <a:pt x="0" y="697816"/>
                  </a:cubicBez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4705" tIns="224705" rIns="224705" bIns="224705" numCol="1" spcCol="1270" anchor="ctr" anchorCtr="0">
              <a:noAutofit/>
            </a:bodyPr>
            <a:lstStyle/>
            <a:p>
              <a:pPr lvl="0" algn="ctr" defTabSz="711200">
                <a:lnSpc>
                  <a:spcPct val="90000"/>
                </a:lnSpc>
                <a:spcBef>
                  <a:spcPct val="0"/>
                </a:spcBef>
                <a:spcAft>
                  <a:spcPct val="35000"/>
                </a:spcAft>
              </a:pPr>
              <a:r>
                <a:rPr lang="en-US" sz="1600" kern="1200" dirty="0" smtClean="0"/>
                <a:t>Storage</a:t>
              </a:r>
              <a:endParaRPr lang="en-US" sz="1600" kern="1200" dirty="0"/>
            </a:p>
          </p:txBody>
        </p:sp>
        <p:sp>
          <p:nvSpPr>
            <p:cNvPr id="28" name="Freeform 27"/>
            <p:cNvSpPr/>
            <p:nvPr/>
          </p:nvSpPr>
          <p:spPr>
            <a:xfrm rot="5400000">
              <a:off x="6972172" y="4291780"/>
              <a:ext cx="295374" cy="474514"/>
            </a:xfrm>
            <a:custGeom>
              <a:avLst/>
              <a:gdLst>
                <a:gd name="connsiteX0" fmla="*/ 0 w 295374"/>
                <a:gd name="connsiteY0" fmla="*/ 94903 h 474514"/>
                <a:gd name="connsiteX1" fmla="*/ 147687 w 295374"/>
                <a:gd name="connsiteY1" fmla="*/ 94903 h 474514"/>
                <a:gd name="connsiteX2" fmla="*/ 147687 w 295374"/>
                <a:gd name="connsiteY2" fmla="*/ 0 h 474514"/>
                <a:gd name="connsiteX3" fmla="*/ 295374 w 295374"/>
                <a:gd name="connsiteY3" fmla="*/ 237257 h 474514"/>
                <a:gd name="connsiteX4" fmla="*/ 147687 w 295374"/>
                <a:gd name="connsiteY4" fmla="*/ 474514 h 474514"/>
                <a:gd name="connsiteX5" fmla="*/ 147687 w 295374"/>
                <a:gd name="connsiteY5" fmla="*/ 379611 h 474514"/>
                <a:gd name="connsiteX6" fmla="*/ 0 w 295374"/>
                <a:gd name="connsiteY6" fmla="*/ 379611 h 474514"/>
                <a:gd name="connsiteX7" fmla="*/ 0 w 295374"/>
                <a:gd name="connsiteY7" fmla="*/ 94903 h 4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74" h="474514">
                  <a:moveTo>
                    <a:pt x="0" y="94903"/>
                  </a:moveTo>
                  <a:lnTo>
                    <a:pt x="147687" y="94903"/>
                  </a:lnTo>
                  <a:lnTo>
                    <a:pt x="147687" y="0"/>
                  </a:lnTo>
                  <a:lnTo>
                    <a:pt x="295374" y="237257"/>
                  </a:lnTo>
                  <a:lnTo>
                    <a:pt x="147687" y="474514"/>
                  </a:lnTo>
                  <a:lnTo>
                    <a:pt x="147687" y="379611"/>
                  </a:lnTo>
                  <a:lnTo>
                    <a:pt x="0" y="379611"/>
                  </a:lnTo>
                  <a:lnTo>
                    <a:pt x="0" y="94903"/>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0" tIns="94902" rIns="88611" bIns="94903" numCol="1" spcCol="1270" anchor="ctr" anchorCtr="0">
              <a:noAutofit/>
            </a:bodyPr>
            <a:lstStyle/>
            <a:p>
              <a:pPr lvl="0" algn="ctr" defTabSz="711200">
                <a:lnSpc>
                  <a:spcPct val="90000"/>
                </a:lnSpc>
                <a:spcBef>
                  <a:spcPct val="0"/>
                </a:spcBef>
                <a:spcAft>
                  <a:spcPct val="35000"/>
                </a:spcAft>
              </a:pPr>
              <a:endParaRPr lang="en-US" sz="1600" kern="1200"/>
            </a:p>
          </p:txBody>
        </p:sp>
        <p:sp>
          <p:nvSpPr>
            <p:cNvPr id="29" name="Freeform 28"/>
            <p:cNvSpPr/>
            <p:nvPr/>
          </p:nvSpPr>
          <p:spPr>
            <a:xfrm>
              <a:off x="6422043" y="4816053"/>
              <a:ext cx="1395631" cy="1395631"/>
            </a:xfrm>
            <a:custGeom>
              <a:avLst/>
              <a:gdLst>
                <a:gd name="connsiteX0" fmla="*/ 0 w 1395631"/>
                <a:gd name="connsiteY0" fmla="*/ 697816 h 1395631"/>
                <a:gd name="connsiteX1" fmla="*/ 697816 w 1395631"/>
                <a:gd name="connsiteY1" fmla="*/ 0 h 1395631"/>
                <a:gd name="connsiteX2" fmla="*/ 1395632 w 1395631"/>
                <a:gd name="connsiteY2" fmla="*/ 697816 h 1395631"/>
                <a:gd name="connsiteX3" fmla="*/ 697816 w 1395631"/>
                <a:gd name="connsiteY3" fmla="*/ 1395632 h 1395631"/>
                <a:gd name="connsiteX4" fmla="*/ 0 w 1395631"/>
                <a:gd name="connsiteY4" fmla="*/ 697816 h 13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31" h="1395631">
                  <a:moveTo>
                    <a:pt x="0" y="697816"/>
                  </a:moveTo>
                  <a:cubicBezTo>
                    <a:pt x="0" y="312423"/>
                    <a:pt x="312423" y="0"/>
                    <a:pt x="697816" y="0"/>
                  </a:cubicBezTo>
                  <a:cubicBezTo>
                    <a:pt x="1083209" y="0"/>
                    <a:pt x="1395632" y="312423"/>
                    <a:pt x="1395632" y="697816"/>
                  </a:cubicBezTo>
                  <a:cubicBezTo>
                    <a:pt x="1395632" y="1083209"/>
                    <a:pt x="1083209" y="1395632"/>
                    <a:pt x="697816" y="1395632"/>
                  </a:cubicBezTo>
                  <a:cubicBezTo>
                    <a:pt x="312423" y="1395632"/>
                    <a:pt x="0" y="1083209"/>
                    <a:pt x="0" y="697816"/>
                  </a:cubicBez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4705" tIns="224705" rIns="224705" bIns="224705" numCol="1" spcCol="1270" anchor="ctr" anchorCtr="0">
              <a:noAutofit/>
            </a:bodyPr>
            <a:lstStyle/>
            <a:p>
              <a:pPr lvl="0" algn="ctr" defTabSz="711200">
                <a:lnSpc>
                  <a:spcPct val="90000"/>
                </a:lnSpc>
                <a:spcBef>
                  <a:spcPct val="0"/>
                </a:spcBef>
                <a:spcAft>
                  <a:spcPct val="35000"/>
                </a:spcAft>
              </a:pPr>
              <a:r>
                <a:rPr lang="en-US" sz="1600" kern="1200" dirty="0" smtClean="0"/>
                <a:t>Fault tolerance</a:t>
              </a:r>
              <a:endParaRPr lang="en-US" sz="1600" kern="1200" dirty="0"/>
            </a:p>
          </p:txBody>
        </p:sp>
        <p:sp>
          <p:nvSpPr>
            <p:cNvPr id="30" name="Freeform 29"/>
            <p:cNvSpPr/>
            <p:nvPr/>
          </p:nvSpPr>
          <p:spPr>
            <a:xfrm rot="19800000">
              <a:off x="6133763" y="3807724"/>
              <a:ext cx="295375" cy="474515"/>
            </a:xfrm>
            <a:custGeom>
              <a:avLst/>
              <a:gdLst>
                <a:gd name="connsiteX0" fmla="*/ 0 w 295374"/>
                <a:gd name="connsiteY0" fmla="*/ 94903 h 474514"/>
                <a:gd name="connsiteX1" fmla="*/ 147687 w 295374"/>
                <a:gd name="connsiteY1" fmla="*/ 94903 h 474514"/>
                <a:gd name="connsiteX2" fmla="*/ 147687 w 295374"/>
                <a:gd name="connsiteY2" fmla="*/ 0 h 474514"/>
                <a:gd name="connsiteX3" fmla="*/ 295374 w 295374"/>
                <a:gd name="connsiteY3" fmla="*/ 237257 h 474514"/>
                <a:gd name="connsiteX4" fmla="*/ 147687 w 295374"/>
                <a:gd name="connsiteY4" fmla="*/ 474514 h 474514"/>
                <a:gd name="connsiteX5" fmla="*/ 147687 w 295374"/>
                <a:gd name="connsiteY5" fmla="*/ 379611 h 474514"/>
                <a:gd name="connsiteX6" fmla="*/ 0 w 295374"/>
                <a:gd name="connsiteY6" fmla="*/ 379611 h 474514"/>
                <a:gd name="connsiteX7" fmla="*/ 0 w 295374"/>
                <a:gd name="connsiteY7" fmla="*/ 94903 h 4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74" h="474514">
                  <a:moveTo>
                    <a:pt x="295374" y="379611"/>
                  </a:moveTo>
                  <a:lnTo>
                    <a:pt x="147687" y="379611"/>
                  </a:lnTo>
                  <a:lnTo>
                    <a:pt x="147687" y="474514"/>
                  </a:lnTo>
                  <a:lnTo>
                    <a:pt x="0" y="237257"/>
                  </a:lnTo>
                  <a:lnTo>
                    <a:pt x="147687" y="0"/>
                  </a:lnTo>
                  <a:lnTo>
                    <a:pt x="147687" y="94903"/>
                  </a:lnTo>
                  <a:lnTo>
                    <a:pt x="295374" y="94903"/>
                  </a:lnTo>
                  <a:lnTo>
                    <a:pt x="295374" y="379611"/>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88611" tIns="94903" rIns="1" bIns="94903" numCol="1" spcCol="1270" anchor="ctr" anchorCtr="0">
              <a:noAutofit/>
            </a:bodyPr>
            <a:lstStyle/>
            <a:p>
              <a:pPr lvl="0" algn="ctr" defTabSz="711200">
                <a:lnSpc>
                  <a:spcPct val="90000"/>
                </a:lnSpc>
                <a:spcBef>
                  <a:spcPct val="0"/>
                </a:spcBef>
                <a:spcAft>
                  <a:spcPct val="35000"/>
                </a:spcAft>
              </a:pPr>
              <a:endParaRPr lang="en-US" sz="1600" kern="1200"/>
            </a:p>
          </p:txBody>
        </p:sp>
        <p:sp>
          <p:nvSpPr>
            <p:cNvPr id="31" name="Freeform 30"/>
            <p:cNvSpPr/>
            <p:nvPr/>
          </p:nvSpPr>
          <p:spPr>
            <a:xfrm>
              <a:off x="4730746" y="3839582"/>
              <a:ext cx="1395631" cy="1395631"/>
            </a:xfrm>
            <a:custGeom>
              <a:avLst/>
              <a:gdLst>
                <a:gd name="connsiteX0" fmla="*/ 0 w 1395631"/>
                <a:gd name="connsiteY0" fmla="*/ 697816 h 1395631"/>
                <a:gd name="connsiteX1" fmla="*/ 697816 w 1395631"/>
                <a:gd name="connsiteY1" fmla="*/ 0 h 1395631"/>
                <a:gd name="connsiteX2" fmla="*/ 1395632 w 1395631"/>
                <a:gd name="connsiteY2" fmla="*/ 697816 h 1395631"/>
                <a:gd name="connsiteX3" fmla="*/ 697816 w 1395631"/>
                <a:gd name="connsiteY3" fmla="*/ 1395632 h 1395631"/>
                <a:gd name="connsiteX4" fmla="*/ 0 w 1395631"/>
                <a:gd name="connsiteY4" fmla="*/ 697816 h 13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31" h="1395631">
                  <a:moveTo>
                    <a:pt x="0" y="697816"/>
                  </a:moveTo>
                  <a:cubicBezTo>
                    <a:pt x="0" y="312423"/>
                    <a:pt x="312423" y="0"/>
                    <a:pt x="697816" y="0"/>
                  </a:cubicBezTo>
                  <a:cubicBezTo>
                    <a:pt x="1083209" y="0"/>
                    <a:pt x="1395632" y="312423"/>
                    <a:pt x="1395632" y="697816"/>
                  </a:cubicBezTo>
                  <a:cubicBezTo>
                    <a:pt x="1395632" y="1083209"/>
                    <a:pt x="1083209" y="1395632"/>
                    <a:pt x="697816" y="1395632"/>
                  </a:cubicBezTo>
                  <a:cubicBezTo>
                    <a:pt x="312423" y="1395632"/>
                    <a:pt x="0" y="1083209"/>
                    <a:pt x="0" y="697816"/>
                  </a:cubicBez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4705" tIns="224705" rIns="224705" bIns="224705" numCol="1" spcCol="1270" anchor="ctr" anchorCtr="0">
              <a:noAutofit/>
            </a:bodyPr>
            <a:lstStyle/>
            <a:p>
              <a:pPr lvl="0" algn="ctr" defTabSz="711200">
                <a:lnSpc>
                  <a:spcPct val="90000"/>
                </a:lnSpc>
                <a:spcBef>
                  <a:spcPct val="0"/>
                </a:spcBef>
                <a:spcAft>
                  <a:spcPct val="35000"/>
                </a:spcAft>
              </a:pPr>
              <a:r>
                <a:rPr lang="en-US" sz="1600" kern="1200" dirty="0" smtClean="0"/>
                <a:t>Content delivery</a:t>
              </a:r>
            </a:p>
          </p:txBody>
        </p:sp>
        <p:sp>
          <p:nvSpPr>
            <p:cNvPr id="32" name="Freeform 31"/>
            <p:cNvSpPr/>
            <p:nvPr/>
          </p:nvSpPr>
          <p:spPr>
            <a:xfrm rot="23400000">
              <a:off x="6133763" y="2839612"/>
              <a:ext cx="295375" cy="474515"/>
            </a:xfrm>
            <a:custGeom>
              <a:avLst/>
              <a:gdLst>
                <a:gd name="connsiteX0" fmla="*/ 0 w 295374"/>
                <a:gd name="connsiteY0" fmla="*/ 94903 h 474514"/>
                <a:gd name="connsiteX1" fmla="*/ 147687 w 295374"/>
                <a:gd name="connsiteY1" fmla="*/ 94903 h 474514"/>
                <a:gd name="connsiteX2" fmla="*/ 147687 w 295374"/>
                <a:gd name="connsiteY2" fmla="*/ 0 h 474514"/>
                <a:gd name="connsiteX3" fmla="*/ 295374 w 295374"/>
                <a:gd name="connsiteY3" fmla="*/ 237257 h 474514"/>
                <a:gd name="connsiteX4" fmla="*/ 147687 w 295374"/>
                <a:gd name="connsiteY4" fmla="*/ 474514 h 474514"/>
                <a:gd name="connsiteX5" fmla="*/ 147687 w 295374"/>
                <a:gd name="connsiteY5" fmla="*/ 379611 h 474514"/>
                <a:gd name="connsiteX6" fmla="*/ 0 w 295374"/>
                <a:gd name="connsiteY6" fmla="*/ 379611 h 474514"/>
                <a:gd name="connsiteX7" fmla="*/ 0 w 295374"/>
                <a:gd name="connsiteY7" fmla="*/ 94903 h 47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374" h="474514">
                  <a:moveTo>
                    <a:pt x="295374" y="379611"/>
                  </a:moveTo>
                  <a:lnTo>
                    <a:pt x="147687" y="379611"/>
                  </a:lnTo>
                  <a:lnTo>
                    <a:pt x="147687" y="474514"/>
                  </a:lnTo>
                  <a:lnTo>
                    <a:pt x="0" y="237257"/>
                  </a:lnTo>
                  <a:lnTo>
                    <a:pt x="147687" y="0"/>
                  </a:lnTo>
                  <a:lnTo>
                    <a:pt x="147687" y="94903"/>
                  </a:lnTo>
                  <a:lnTo>
                    <a:pt x="295374" y="94903"/>
                  </a:lnTo>
                  <a:lnTo>
                    <a:pt x="295374" y="379611"/>
                  </a:lnTo>
                  <a:close/>
                </a:path>
              </a:pathLst>
            </a:custGeom>
          </p:spPr>
          <p:style>
            <a:lnRef idx="0">
              <a:schemeClr val="accent3">
                <a:tint val="60000"/>
                <a:hueOff val="0"/>
                <a:satOff val="0"/>
                <a:lumOff val="0"/>
                <a:alphaOff val="0"/>
              </a:schemeClr>
            </a:lnRef>
            <a:fillRef idx="1">
              <a:schemeClr val="accent3">
                <a:tint val="60000"/>
                <a:hueOff val="0"/>
                <a:satOff val="0"/>
                <a:lumOff val="0"/>
                <a:alphaOff val="0"/>
              </a:schemeClr>
            </a:fillRef>
            <a:effectRef idx="0">
              <a:schemeClr val="accent3">
                <a:tint val="60000"/>
                <a:hueOff val="0"/>
                <a:satOff val="0"/>
                <a:lumOff val="0"/>
                <a:alphaOff val="0"/>
              </a:schemeClr>
            </a:effectRef>
            <a:fontRef idx="minor">
              <a:schemeClr val="dk1">
                <a:hueOff val="0"/>
                <a:satOff val="0"/>
                <a:lumOff val="0"/>
                <a:alphaOff val="0"/>
              </a:schemeClr>
            </a:fontRef>
          </p:style>
          <p:txBody>
            <a:bodyPr spcFirstLastPara="0" vert="horz" wrap="square" lIns="88612" tIns="94903" rIns="0" bIns="94903" numCol="1" spcCol="1270" anchor="ctr" anchorCtr="0">
              <a:noAutofit/>
            </a:bodyPr>
            <a:lstStyle/>
            <a:p>
              <a:pPr lvl="0" algn="ctr" defTabSz="711200">
                <a:lnSpc>
                  <a:spcPct val="90000"/>
                </a:lnSpc>
                <a:spcBef>
                  <a:spcPct val="0"/>
                </a:spcBef>
                <a:spcAft>
                  <a:spcPct val="35000"/>
                </a:spcAft>
              </a:pPr>
              <a:endParaRPr lang="en-US" sz="1600" kern="1200"/>
            </a:p>
          </p:txBody>
        </p:sp>
        <p:sp>
          <p:nvSpPr>
            <p:cNvPr id="33" name="Freeform 32"/>
            <p:cNvSpPr/>
            <p:nvPr/>
          </p:nvSpPr>
          <p:spPr>
            <a:xfrm>
              <a:off x="4730746" y="1886640"/>
              <a:ext cx="1395631" cy="1395631"/>
            </a:xfrm>
            <a:custGeom>
              <a:avLst/>
              <a:gdLst>
                <a:gd name="connsiteX0" fmla="*/ 0 w 1395631"/>
                <a:gd name="connsiteY0" fmla="*/ 697816 h 1395631"/>
                <a:gd name="connsiteX1" fmla="*/ 697816 w 1395631"/>
                <a:gd name="connsiteY1" fmla="*/ 0 h 1395631"/>
                <a:gd name="connsiteX2" fmla="*/ 1395632 w 1395631"/>
                <a:gd name="connsiteY2" fmla="*/ 697816 h 1395631"/>
                <a:gd name="connsiteX3" fmla="*/ 697816 w 1395631"/>
                <a:gd name="connsiteY3" fmla="*/ 1395632 h 1395631"/>
                <a:gd name="connsiteX4" fmla="*/ 0 w 1395631"/>
                <a:gd name="connsiteY4" fmla="*/ 697816 h 139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5631" h="1395631">
                  <a:moveTo>
                    <a:pt x="0" y="697816"/>
                  </a:moveTo>
                  <a:cubicBezTo>
                    <a:pt x="0" y="312423"/>
                    <a:pt x="312423" y="0"/>
                    <a:pt x="697816" y="0"/>
                  </a:cubicBezTo>
                  <a:cubicBezTo>
                    <a:pt x="1083209" y="0"/>
                    <a:pt x="1395632" y="312423"/>
                    <a:pt x="1395632" y="697816"/>
                  </a:cubicBezTo>
                  <a:cubicBezTo>
                    <a:pt x="1395632" y="1083209"/>
                    <a:pt x="1083209" y="1395632"/>
                    <a:pt x="697816" y="1395632"/>
                  </a:cubicBezTo>
                  <a:cubicBezTo>
                    <a:pt x="312423" y="1395632"/>
                    <a:pt x="0" y="1083209"/>
                    <a:pt x="0" y="697816"/>
                  </a:cubicBezTo>
                  <a:close/>
                </a:path>
              </a:pathLst>
            </a:cu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24705" tIns="224705" rIns="224705" bIns="224705" numCol="1" spcCol="1270" anchor="ctr" anchorCtr="0">
              <a:noAutofit/>
            </a:bodyPr>
            <a:lstStyle/>
            <a:p>
              <a:pPr lvl="0" algn="ctr" defTabSz="711200">
                <a:lnSpc>
                  <a:spcPct val="90000"/>
                </a:lnSpc>
                <a:spcBef>
                  <a:spcPct val="0"/>
                </a:spcBef>
                <a:spcAft>
                  <a:spcPct val="35000"/>
                </a:spcAft>
              </a:pPr>
              <a:r>
                <a:rPr lang="en-US" sz="1600" kern="1200" dirty="0" smtClean="0"/>
                <a:t>Software updates and patches</a:t>
              </a:r>
            </a:p>
          </p:txBody>
        </p:sp>
      </p:grpSp>
      <p:sp>
        <p:nvSpPr>
          <p:cNvPr id="3" name="Title 2"/>
          <p:cNvSpPr>
            <a:spLocks noGrp="1"/>
          </p:cNvSpPr>
          <p:nvPr>
            <p:ph type="title"/>
          </p:nvPr>
        </p:nvSpPr>
        <p:spPr/>
        <p:txBody>
          <a:bodyPr/>
          <a:lstStyle/>
          <a:p>
            <a:r>
              <a:rPr lang="en-US" dirty="0"/>
              <a:t>Amazon Elastic Beanstalk</a:t>
            </a:r>
          </a:p>
        </p:txBody>
      </p:sp>
      <p:pic>
        <p:nvPicPr>
          <p:cNvPr id="5" name="Picture 4" descr="Elastic-Beanstal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2511" y="2492046"/>
            <a:ext cx="731520" cy="548640"/>
          </a:xfrm>
          <a:prstGeom prst="rect">
            <a:avLst/>
          </a:prstGeom>
        </p:spPr>
      </p:pic>
      <p:sp>
        <p:nvSpPr>
          <p:cNvPr id="6" name="TextBox 5"/>
          <p:cNvSpPr txBox="1"/>
          <p:nvPr/>
        </p:nvSpPr>
        <p:spPr>
          <a:xfrm>
            <a:off x="4304544" y="3112679"/>
            <a:ext cx="967454" cy="153888"/>
          </a:xfrm>
          <a:prstGeom prst="rect">
            <a:avLst/>
          </a:prstGeom>
          <a:noFill/>
        </p:spPr>
        <p:txBody>
          <a:bodyPr wrap="square" lIns="0" tIns="0" rIns="0" bIns="0" rtlCol="0">
            <a:spAutoFit/>
          </a:bodyPr>
          <a:lstStyle/>
          <a:p>
            <a:pPr algn="ctr"/>
            <a:r>
              <a:rPr lang="en-US" sz="1000" dirty="0" smtClean="0"/>
              <a:t>Elastic Beanstalk</a:t>
            </a:r>
            <a:endParaRPr lang="en-US" sz="1000" dirty="0"/>
          </a:p>
        </p:txBody>
      </p:sp>
    </p:spTree>
    <p:extLst>
      <p:ext uri="{BB962C8B-B14F-4D97-AF65-F5344CB8AC3E}">
        <p14:creationId xmlns:p14="http://schemas.microsoft.com/office/powerpoint/2010/main" val="26165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AWS OpsWorks</a:t>
            </a:r>
            <a:endParaRPr lang="en-US" dirty="0"/>
          </a:p>
        </p:txBody>
      </p:sp>
      <p:sp>
        <p:nvSpPr>
          <p:cNvPr id="7" name="TextBox 6"/>
          <p:cNvSpPr txBox="1"/>
          <p:nvPr/>
        </p:nvSpPr>
        <p:spPr>
          <a:xfrm>
            <a:off x="4221125" y="1499868"/>
            <a:ext cx="4185761" cy="297773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en-US" dirty="0" smtClean="0"/>
              <a:t>Application infrastructure management</a:t>
            </a:r>
          </a:p>
          <a:p>
            <a:pPr marL="742950" lvl="1" indent="-285750">
              <a:lnSpc>
                <a:spcPct val="150000"/>
              </a:lnSpc>
              <a:buFont typeface="Arial" panose="020B0604020202020204" pitchFamily="34" charset="0"/>
              <a:buChar char="•"/>
            </a:pPr>
            <a:r>
              <a:rPr lang="en-US" dirty="0" smtClean="0"/>
              <a:t>Linux and Chef</a:t>
            </a:r>
            <a:endParaRPr lang="en-US" dirty="0"/>
          </a:p>
          <a:p>
            <a:pPr marL="285750" indent="-285750">
              <a:lnSpc>
                <a:spcPct val="150000"/>
              </a:lnSpc>
              <a:buFont typeface="Arial" panose="020B0604020202020204" pitchFamily="34" charset="0"/>
              <a:buChar char="•"/>
            </a:pPr>
            <a:r>
              <a:rPr lang="en-US" dirty="0" smtClean="0"/>
              <a:t>Primary components:</a:t>
            </a:r>
          </a:p>
          <a:p>
            <a:pPr marL="742950" lvl="1" indent="-285750">
              <a:lnSpc>
                <a:spcPct val="150000"/>
              </a:lnSpc>
              <a:buFont typeface="Arial" panose="020B0604020202020204" pitchFamily="34" charset="0"/>
              <a:buChar char="•"/>
            </a:pPr>
            <a:r>
              <a:rPr lang="en-US" dirty="0" smtClean="0"/>
              <a:t>Stacks</a:t>
            </a:r>
          </a:p>
          <a:p>
            <a:pPr marL="742950" lvl="1" indent="-285750">
              <a:lnSpc>
                <a:spcPct val="150000"/>
              </a:lnSpc>
              <a:buFont typeface="Arial" panose="020B0604020202020204" pitchFamily="34" charset="0"/>
              <a:buChar char="•"/>
            </a:pPr>
            <a:r>
              <a:rPr lang="en-US" dirty="0" smtClean="0"/>
              <a:t>Layers</a:t>
            </a:r>
          </a:p>
          <a:p>
            <a:pPr marL="742950" lvl="1" indent="-285750">
              <a:lnSpc>
                <a:spcPct val="150000"/>
              </a:lnSpc>
              <a:buFont typeface="Arial" panose="020B0604020202020204" pitchFamily="34" charset="0"/>
              <a:buChar char="•"/>
            </a:pPr>
            <a:r>
              <a:rPr lang="en-US" dirty="0" smtClean="0"/>
              <a:t>Instances</a:t>
            </a:r>
          </a:p>
          <a:p>
            <a:pPr marL="742950" lvl="1" indent="-285750">
              <a:lnSpc>
                <a:spcPct val="150000"/>
              </a:lnSpc>
              <a:buFont typeface="Arial" panose="020B0604020202020204" pitchFamily="34" charset="0"/>
              <a:buChar char="•"/>
            </a:pPr>
            <a:r>
              <a:rPr lang="en-US" dirty="0" smtClean="0"/>
              <a:t>Apps</a:t>
            </a:r>
            <a:endParaRPr lang="en-US" dirty="0"/>
          </a:p>
        </p:txBody>
      </p:sp>
      <p:grpSp>
        <p:nvGrpSpPr>
          <p:cNvPr id="11" name="Group 10"/>
          <p:cNvGrpSpPr/>
          <p:nvPr/>
        </p:nvGrpSpPr>
        <p:grpSpPr>
          <a:xfrm>
            <a:off x="1503290" y="1501626"/>
            <a:ext cx="2455218" cy="2357584"/>
            <a:chOff x="5494615" y="1999824"/>
            <a:chExt cx="2455218" cy="3143445"/>
          </a:xfrm>
        </p:grpSpPr>
        <p:pic>
          <p:nvPicPr>
            <p:cNvPr id="12" name="Picture 11" descr="OpsWor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615" y="1999824"/>
              <a:ext cx="2455218" cy="2455218"/>
            </a:xfrm>
            <a:prstGeom prst="rect">
              <a:avLst/>
            </a:prstGeom>
          </p:spPr>
        </p:pic>
        <p:sp>
          <p:nvSpPr>
            <p:cNvPr id="13" name="TextBox 12"/>
            <p:cNvSpPr txBox="1"/>
            <p:nvPr/>
          </p:nvSpPr>
          <p:spPr>
            <a:xfrm>
              <a:off x="5710922" y="4650826"/>
              <a:ext cx="2022603" cy="492443"/>
            </a:xfrm>
            <a:prstGeom prst="rect">
              <a:avLst/>
            </a:prstGeom>
            <a:noFill/>
          </p:spPr>
          <p:txBody>
            <a:bodyPr wrap="square" lIns="0" tIns="0" rIns="0" bIns="0" rtlCol="0">
              <a:spAutoFit/>
            </a:bodyPr>
            <a:lstStyle/>
            <a:p>
              <a:pPr algn="ctr"/>
              <a:r>
                <a:rPr lang="en-US" sz="2400" dirty="0" smtClean="0"/>
                <a:t>AWS </a:t>
              </a:r>
              <a:r>
                <a:rPr lang="en-US" sz="2400" dirty="0" err="1" smtClean="0"/>
                <a:t>OpsWorks</a:t>
              </a:r>
              <a:endParaRPr lang="en-US" sz="2400" dirty="0" smtClean="0"/>
            </a:p>
          </p:txBody>
        </p:sp>
      </p:grpSp>
    </p:spTree>
    <p:extLst>
      <p:ext uri="{BB962C8B-B14F-4D97-AF65-F5344CB8AC3E}">
        <p14:creationId xmlns:p14="http://schemas.microsoft.com/office/powerpoint/2010/main" val="91868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Curved Down Arrow 55"/>
          <p:cNvSpPr/>
          <p:nvPr/>
        </p:nvSpPr>
        <p:spPr>
          <a:xfrm>
            <a:off x="803488" y="1295874"/>
            <a:ext cx="7440428" cy="2366523"/>
          </a:xfrm>
          <a:prstGeom prst="curvedDown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60" name="Rounded Rectangle 59"/>
          <p:cNvSpPr/>
          <p:nvPr/>
        </p:nvSpPr>
        <p:spPr>
          <a:xfrm>
            <a:off x="2629409" y="768344"/>
            <a:ext cx="1825360" cy="101182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marL="285750" indent="-285750">
              <a:lnSpc>
                <a:spcPct val="90000"/>
              </a:lnSpc>
              <a:buFont typeface="Arial" pitchFamily="34" charset="0"/>
              <a:buChar char="•"/>
            </a:pPr>
            <a:endParaRPr lang="en-US" sz="1200" dirty="0" smtClean="0">
              <a:solidFill>
                <a:srgbClr val="FBFCFF"/>
              </a:solidFill>
            </a:endParaRPr>
          </a:p>
          <a:p>
            <a:pPr marL="285750" indent="-285750">
              <a:lnSpc>
                <a:spcPct val="90000"/>
              </a:lnSpc>
              <a:buFont typeface="Arial" pitchFamily="34" charset="0"/>
              <a:buChar char="•"/>
            </a:pPr>
            <a:endParaRPr lang="en-US" sz="1200" dirty="0">
              <a:solidFill>
                <a:srgbClr val="FBFCFF"/>
              </a:solidFill>
            </a:endParaRPr>
          </a:p>
          <a:p>
            <a:pPr>
              <a:lnSpc>
                <a:spcPct val="90000"/>
              </a:lnSpc>
            </a:pPr>
            <a:endParaRPr lang="en-US" sz="1200" dirty="0" smtClean="0">
              <a:solidFill>
                <a:srgbClr val="FBFCFF"/>
              </a:solidFill>
            </a:endParaRPr>
          </a:p>
          <a:p>
            <a:pPr>
              <a:lnSpc>
                <a:spcPct val="90000"/>
              </a:lnSpc>
            </a:pPr>
            <a:r>
              <a:rPr lang="en-US" sz="1200" dirty="0" smtClean="0">
                <a:solidFill>
                  <a:srgbClr val="FBFCFF"/>
                </a:solidFill>
              </a:rPr>
              <a:t>Scalability</a:t>
            </a:r>
          </a:p>
          <a:p>
            <a:pPr marL="285750" indent="-285750">
              <a:lnSpc>
                <a:spcPct val="90000"/>
              </a:lnSpc>
              <a:buFont typeface="Arial" pitchFamily="34" charset="0"/>
              <a:buChar char="•"/>
            </a:pPr>
            <a:r>
              <a:rPr lang="en-US" sz="1200" dirty="0" smtClean="0">
                <a:solidFill>
                  <a:srgbClr val="FBFCFF"/>
                </a:solidFill>
              </a:rPr>
              <a:t>Auto healing</a:t>
            </a:r>
          </a:p>
          <a:p>
            <a:pPr marL="285750" indent="-285750">
              <a:lnSpc>
                <a:spcPct val="90000"/>
              </a:lnSpc>
              <a:buFont typeface="Arial" pitchFamily="34" charset="0"/>
              <a:buChar char="•"/>
            </a:pPr>
            <a:r>
              <a:rPr lang="en-US" sz="1200" dirty="0" smtClean="0">
                <a:solidFill>
                  <a:srgbClr val="FBFCFF"/>
                </a:solidFill>
              </a:rPr>
              <a:t>Auto scaling</a:t>
            </a:r>
          </a:p>
          <a:p>
            <a:pPr marL="285750" indent="-285750">
              <a:lnSpc>
                <a:spcPct val="90000"/>
              </a:lnSpc>
              <a:buFont typeface="Arial" pitchFamily="34" charset="0"/>
              <a:buChar char="•"/>
            </a:pPr>
            <a:r>
              <a:rPr lang="en-US" sz="1200" dirty="0">
                <a:solidFill>
                  <a:srgbClr val="FBFCFF"/>
                </a:solidFill>
              </a:rPr>
              <a:t>Load </a:t>
            </a:r>
            <a:r>
              <a:rPr lang="en-US" sz="1200" dirty="0" smtClean="0">
                <a:solidFill>
                  <a:srgbClr val="FBFCFF"/>
                </a:solidFill>
              </a:rPr>
              <a:t>balancing</a:t>
            </a:r>
          </a:p>
          <a:p>
            <a:pPr marL="285750" indent="-285750">
              <a:lnSpc>
                <a:spcPct val="90000"/>
              </a:lnSpc>
              <a:buFont typeface="Arial" pitchFamily="34" charset="0"/>
              <a:buChar char="•"/>
            </a:pPr>
            <a:r>
              <a:rPr lang="en-US" sz="1200" dirty="0" smtClean="0">
                <a:solidFill>
                  <a:srgbClr val="FBFCFF"/>
                </a:solidFill>
              </a:rPr>
              <a:t>Scaling – time</a:t>
            </a:r>
          </a:p>
          <a:p>
            <a:pPr marL="285750" indent="-285750">
              <a:lnSpc>
                <a:spcPct val="90000"/>
              </a:lnSpc>
              <a:buFont typeface="Arial" pitchFamily="34" charset="0"/>
              <a:buChar char="•"/>
            </a:pPr>
            <a:r>
              <a:rPr lang="en-US" sz="1200" dirty="0" smtClean="0">
                <a:solidFill>
                  <a:srgbClr val="FBFCFF"/>
                </a:solidFill>
              </a:rPr>
              <a:t>Scaling - load</a:t>
            </a:r>
          </a:p>
          <a:p>
            <a:pPr marL="285750" indent="-285750">
              <a:lnSpc>
                <a:spcPct val="90000"/>
              </a:lnSpc>
              <a:buFont typeface="Arial" pitchFamily="34" charset="0"/>
              <a:buChar char="•"/>
            </a:pPr>
            <a:endParaRPr lang="en-US" sz="1200" dirty="0" smtClean="0">
              <a:solidFill>
                <a:srgbClr val="FBFCFF"/>
              </a:solidFill>
            </a:endParaRPr>
          </a:p>
          <a:p>
            <a:pPr marL="285750" indent="-285750">
              <a:lnSpc>
                <a:spcPct val="90000"/>
              </a:lnSpc>
              <a:buFont typeface="Arial" pitchFamily="34" charset="0"/>
              <a:buChar char="•"/>
            </a:pPr>
            <a:endParaRPr lang="en-US" sz="1200" dirty="0" smtClean="0">
              <a:solidFill>
                <a:srgbClr val="FBFCFF"/>
              </a:solidFill>
            </a:endParaRPr>
          </a:p>
          <a:p>
            <a:pPr marL="285750" indent="-285750">
              <a:lnSpc>
                <a:spcPct val="90000"/>
              </a:lnSpc>
              <a:buFont typeface="Arial" pitchFamily="34" charset="0"/>
              <a:buChar char="•"/>
            </a:pPr>
            <a:endParaRPr lang="en-US" sz="1200" dirty="0">
              <a:solidFill>
                <a:srgbClr val="FBFCFF"/>
              </a:solidFill>
            </a:endParaRPr>
          </a:p>
        </p:txBody>
      </p:sp>
      <p:sp>
        <p:nvSpPr>
          <p:cNvPr id="2" name="Title 1"/>
          <p:cNvSpPr>
            <a:spLocks noGrp="1"/>
          </p:cNvSpPr>
          <p:nvPr>
            <p:ph type="title"/>
          </p:nvPr>
        </p:nvSpPr>
        <p:spPr>
          <a:xfrm>
            <a:off x="242131" y="-43195"/>
            <a:ext cx="8609496" cy="686858"/>
          </a:xfrm>
        </p:spPr>
        <p:txBody>
          <a:bodyPr/>
          <a:lstStyle/>
          <a:p>
            <a:r>
              <a:rPr lang="en-US" dirty="0" smtClean="0"/>
              <a:t>Application Management - </a:t>
            </a:r>
            <a:r>
              <a:rPr lang="en-US" dirty="0" err="1" smtClean="0"/>
              <a:t>OpsWorks</a:t>
            </a:r>
            <a:endParaRPr lang="en-US" dirty="0"/>
          </a:p>
        </p:txBody>
      </p:sp>
      <p:sp>
        <p:nvSpPr>
          <p:cNvPr id="58" name="Rounded Rectangle 57"/>
          <p:cNvSpPr/>
          <p:nvPr/>
        </p:nvSpPr>
        <p:spPr>
          <a:xfrm>
            <a:off x="454789" y="3299550"/>
            <a:ext cx="2085289" cy="107992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nSpc>
                <a:spcPct val="90000"/>
              </a:lnSpc>
            </a:pPr>
            <a:endParaRPr lang="en-US" sz="1000" dirty="0" smtClean="0">
              <a:solidFill>
                <a:srgbClr val="FBFCFF"/>
              </a:solidFill>
            </a:endParaRPr>
          </a:p>
          <a:p>
            <a:pPr>
              <a:lnSpc>
                <a:spcPct val="90000"/>
              </a:lnSpc>
            </a:pPr>
            <a:r>
              <a:rPr lang="en-US" sz="1200" dirty="0" smtClean="0">
                <a:solidFill>
                  <a:srgbClr val="FBFCFF"/>
                </a:solidFill>
              </a:rPr>
              <a:t>Infrastructure Provisioning</a:t>
            </a:r>
          </a:p>
          <a:p>
            <a:pPr marL="285750" indent="-285750">
              <a:lnSpc>
                <a:spcPct val="90000"/>
              </a:lnSpc>
              <a:buFont typeface="Arial" pitchFamily="34" charset="0"/>
              <a:buChar char="•"/>
            </a:pPr>
            <a:r>
              <a:rPr lang="en-US" sz="1200" dirty="0" smtClean="0">
                <a:solidFill>
                  <a:srgbClr val="FBFCFF"/>
                </a:solidFill>
              </a:rPr>
              <a:t>Region</a:t>
            </a:r>
          </a:p>
          <a:p>
            <a:pPr marL="285750" indent="-285750">
              <a:lnSpc>
                <a:spcPct val="90000"/>
              </a:lnSpc>
              <a:buFont typeface="Arial" pitchFamily="34" charset="0"/>
              <a:buChar char="•"/>
            </a:pPr>
            <a:r>
              <a:rPr lang="en-US" sz="1200" dirty="0" smtClean="0">
                <a:solidFill>
                  <a:srgbClr val="FBFCFF"/>
                </a:solidFill>
              </a:rPr>
              <a:t>Availability Zone</a:t>
            </a:r>
          </a:p>
          <a:p>
            <a:pPr marL="285750" indent="-285750">
              <a:lnSpc>
                <a:spcPct val="90000"/>
              </a:lnSpc>
              <a:buFont typeface="Arial" pitchFamily="34" charset="0"/>
              <a:buChar char="•"/>
            </a:pPr>
            <a:r>
              <a:rPr lang="en-US" sz="1200" dirty="0" smtClean="0">
                <a:solidFill>
                  <a:srgbClr val="FBFCFF"/>
                </a:solidFill>
              </a:rPr>
              <a:t>Operating system</a:t>
            </a:r>
            <a:endParaRPr lang="en-US" sz="1200" dirty="0">
              <a:solidFill>
                <a:srgbClr val="FBFCFF"/>
              </a:solidFill>
            </a:endParaRPr>
          </a:p>
          <a:p>
            <a:pPr marL="285750" indent="-285750">
              <a:lnSpc>
                <a:spcPct val="90000"/>
              </a:lnSpc>
              <a:buFont typeface="Arial" pitchFamily="34" charset="0"/>
              <a:buChar char="•"/>
            </a:pPr>
            <a:r>
              <a:rPr lang="en-US" sz="1200" dirty="0" smtClean="0">
                <a:solidFill>
                  <a:srgbClr val="FBFCFF"/>
                </a:solidFill>
              </a:rPr>
              <a:t>Keys</a:t>
            </a:r>
            <a:endParaRPr lang="en-US" sz="1200" dirty="0">
              <a:solidFill>
                <a:srgbClr val="FBFCFF"/>
              </a:solidFill>
            </a:endParaRPr>
          </a:p>
          <a:p>
            <a:pPr marL="285750" indent="-285750">
              <a:lnSpc>
                <a:spcPct val="90000"/>
              </a:lnSpc>
              <a:buFont typeface="Arial" pitchFamily="34" charset="0"/>
              <a:buChar char="•"/>
            </a:pPr>
            <a:endParaRPr lang="en-US" sz="1000" dirty="0" smtClean="0">
              <a:solidFill>
                <a:srgbClr val="FBFCFF"/>
              </a:solidFill>
            </a:endParaRPr>
          </a:p>
          <a:p>
            <a:pPr marL="285750" indent="-285750">
              <a:lnSpc>
                <a:spcPct val="90000"/>
              </a:lnSpc>
              <a:buFont typeface="Arial" pitchFamily="34" charset="0"/>
              <a:buChar char="•"/>
            </a:pPr>
            <a:endParaRPr lang="en-US" sz="1000" dirty="0">
              <a:solidFill>
                <a:srgbClr val="FBFCFF"/>
              </a:solidFill>
            </a:endParaRPr>
          </a:p>
        </p:txBody>
      </p:sp>
      <p:sp>
        <p:nvSpPr>
          <p:cNvPr id="59" name="Rounded Rectangle 58"/>
          <p:cNvSpPr/>
          <p:nvPr/>
        </p:nvSpPr>
        <p:spPr>
          <a:xfrm>
            <a:off x="728146" y="1808773"/>
            <a:ext cx="1845952" cy="10712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nSpc>
                <a:spcPct val="90000"/>
              </a:lnSpc>
            </a:pPr>
            <a:endParaRPr lang="en-US" sz="1200" dirty="0" smtClean="0">
              <a:solidFill>
                <a:srgbClr val="FBFCFF"/>
              </a:solidFill>
            </a:endParaRPr>
          </a:p>
          <a:p>
            <a:pPr>
              <a:lnSpc>
                <a:spcPct val="90000"/>
              </a:lnSpc>
            </a:pPr>
            <a:r>
              <a:rPr lang="en-US" sz="1200" dirty="0" smtClean="0">
                <a:solidFill>
                  <a:srgbClr val="FBFCFF"/>
                </a:solidFill>
              </a:rPr>
              <a:t>Application Architecture</a:t>
            </a:r>
          </a:p>
          <a:p>
            <a:pPr marL="285750" indent="-285750">
              <a:lnSpc>
                <a:spcPct val="90000"/>
              </a:lnSpc>
              <a:buFont typeface="Arial" pitchFamily="34" charset="0"/>
              <a:buChar char="•"/>
            </a:pPr>
            <a:r>
              <a:rPr lang="en-US" sz="1200" dirty="0" smtClean="0">
                <a:solidFill>
                  <a:srgbClr val="FBFCFF"/>
                </a:solidFill>
              </a:rPr>
              <a:t>Load balancers</a:t>
            </a:r>
          </a:p>
          <a:p>
            <a:pPr marL="285750" indent="-285750">
              <a:lnSpc>
                <a:spcPct val="90000"/>
              </a:lnSpc>
              <a:buFont typeface="Arial" pitchFamily="34" charset="0"/>
              <a:buChar char="•"/>
            </a:pPr>
            <a:r>
              <a:rPr lang="en-US" sz="1200" dirty="0" smtClean="0">
                <a:solidFill>
                  <a:srgbClr val="FBFCFF"/>
                </a:solidFill>
              </a:rPr>
              <a:t>Web layer</a:t>
            </a:r>
          </a:p>
          <a:p>
            <a:pPr marL="285750" indent="-285750">
              <a:lnSpc>
                <a:spcPct val="90000"/>
              </a:lnSpc>
              <a:buFont typeface="Arial" pitchFamily="34" charset="0"/>
              <a:buChar char="•"/>
            </a:pPr>
            <a:r>
              <a:rPr lang="en-US" sz="1200" dirty="0" smtClean="0">
                <a:solidFill>
                  <a:srgbClr val="FBFCFF"/>
                </a:solidFill>
              </a:rPr>
              <a:t>Elastic IP’s</a:t>
            </a:r>
          </a:p>
          <a:p>
            <a:pPr marL="285750" indent="-285750">
              <a:lnSpc>
                <a:spcPct val="90000"/>
              </a:lnSpc>
              <a:buFont typeface="Arial" pitchFamily="34" charset="0"/>
              <a:buChar char="•"/>
            </a:pPr>
            <a:r>
              <a:rPr lang="en-US" sz="1200" dirty="0" smtClean="0">
                <a:solidFill>
                  <a:srgbClr val="FBFCFF"/>
                </a:solidFill>
              </a:rPr>
              <a:t>Security groups</a:t>
            </a:r>
          </a:p>
          <a:p>
            <a:pPr marL="285750" indent="-285750">
              <a:lnSpc>
                <a:spcPct val="90000"/>
              </a:lnSpc>
              <a:buFont typeface="Arial" pitchFamily="34" charset="0"/>
              <a:buChar char="•"/>
            </a:pPr>
            <a:r>
              <a:rPr lang="en-US" sz="1200" dirty="0" smtClean="0">
                <a:solidFill>
                  <a:srgbClr val="FBFCFF"/>
                </a:solidFill>
              </a:rPr>
              <a:t>Database layer</a:t>
            </a:r>
          </a:p>
          <a:p>
            <a:pPr>
              <a:lnSpc>
                <a:spcPct val="90000"/>
              </a:lnSpc>
            </a:pPr>
            <a:endParaRPr lang="en-US" sz="1000" dirty="0" smtClean="0">
              <a:solidFill>
                <a:srgbClr val="FBFCFF"/>
              </a:solidFill>
            </a:endParaRPr>
          </a:p>
        </p:txBody>
      </p:sp>
      <p:sp>
        <p:nvSpPr>
          <p:cNvPr id="61" name="Rounded Rectangle 60"/>
          <p:cNvSpPr/>
          <p:nvPr/>
        </p:nvSpPr>
        <p:spPr>
          <a:xfrm>
            <a:off x="4690636" y="733788"/>
            <a:ext cx="1631720" cy="106320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nSpc>
                <a:spcPct val="90000"/>
              </a:lnSpc>
            </a:pPr>
            <a:r>
              <a:rPr lang="en-US" sz="1200" dirty="0" smtClean="0">
                <a:solidFill>
                  <a:srgbClr val="FBFCFF"/>
                </a:solidFill>
              </a:rPr>
              <a:t>Configure Application</a:t>
            </a:r>
          </a:p>
          <a:p>
            <a:pPr marL="171450" indent="-171450">
              <a:lnSpc>
                <a:spcPct val="90000"/>
              </a:lnSpc>
              <a:buFont typeface="Arial"/>
              <a:buChar char="•"/>
            </a:pPr>
            <a:r>
              <a:rPr lang="en-US" sz="1200" dirty="0" smtClean="0">
                <a:solidFill>
                  <a:srgbClr val="FBFCFF"/>
                </a:solidFill>
              </a:rPr>
              <a:t>Source of packages</a:t>
            </a:r>
          </a:p>
          <a:p>
            <a:pPr marL="171450" indent="-171450">
              <a:lnSpc>
                <a:spcPct val="90000"/>
              </a:lnSpc>
              <a:buFont typeface="Arial"/>
              <a:buChar char="•"/>
            </a:pPr>
            <a:r>
              <a:rPr lang="en-US" sz="1200" dirty="0" err="1" smtClean="0">
                <a:solidFill>
                  <a:srgbClr val="FBFCFF"/>
                </a:solidFill>
              </a:rPr>
              <a:t>Git</a:t>
            </a:r>
            <a:r>
              <a:rPr lang="en-US" sz="1200" dirty="0" smtClean="0">
                <a:solidFill>
                  <a:srgbClr val="FBFCFF"/>
                </a:solidFill>
              </a:rPr>
              <a:t>, </a:t>
            </a:r>
            <a:r>
              <a:rPr lang="en-US" sz="1200" dirty="0" err="1" smtClean="0">
                <a:solidFill>
                  <a:srgbClr val="FBFCFF"/>
                </a:solidFill>
              </a:rPr>
              <a:t>svn</a:t>
            </a:r>
            <a:r>
              <a:rPr lang="en-US" sz="1200" dirty="0" smtClean="0">
                <a:solidFill>
                  <a:srgbClr val="FBFCFF"/>
                </a:solidFill>
              </a:rPr>
              <a:t>, S3</a:t>
            </a:r>
          </a:p>
          <a:p>
            <a:pPr>
              <a:lnSpc>
                <a:spcPct val="90000"/>
              </a:lnSpc>
            </a:pPr>
            <a:endParaRPr lang="en-US" sz="1200" dirty="0" smtClean="0">
              <a:solidFill>
                <a:srgbClr val="FBFCFF"/>
              </a:solidFill>
            </a:endParaRPr>
          </a:p>
        </p:txBody>
      </p:sp>
      <p:sp>
        <p:nvSpPr>
          <p:cNvPr id="62" name="Rounded Rectangle 61"/>
          <p:cNvSpPr/>
          <p:nvPr/>
        </p:nvSpPr>
        <p:spPr>
          <a:xfrm>
            <a:off x="6786416" y="3392469"/>
            <a:ext cx="1634294" cy="92426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nSpc>
                <a:spcPct val="90000"/>
              </a:lnSpc>
            </a:pPr>
            <a:r>
              <a:rPr lang="en-US" sz="1200" dirty="0" smtClean="0">
                <a:solidFill>
                  <a:srgbClr val="FBFCFF"/>
                </a:solidFill>
              </a:rPr>
              <a:t>Monitoring</a:t>
            </a:r>
          </a:p>
          <a:p>
            <a:pPr marL="285750" indent="-285750">
              <a:lnSpc>
                <a:spcPct val="90000"/>
              </a:lnSpc>
              <a:buFont typeface="Arial" pitchFamily="34" charset="0"/>
              <a:buChar char="•"/>
            </a:pPr>
            <a:r>
              <a:rPr lang="en-US" sz="1200" dirty="0" smtClean="0">
                <a:solidFill>
                  <a:srgbClr val="FBFCFF"/>
                </a:solidFill>
              </a:rPr>
              <a:t>Logs</a:t>
            </a:r>
            <a:endParaRPr lang="en-US" sz="1200" dirty="0">
              <a:solidFill>
                <a:srgbClr val="FBFCFF"/>
              </a:solidFill>
            </a:endParaRPr>
          </a:p>
          <a:p>
            <a:pPr marL="285750" indent="-285750">
              <a:lnSpc>
                <a:spcPct val="90000"/>
              </a:lnSpc>
              <a:buFont typeface="Arial" pitchFamily="34" charset="0"/>
              <a:buChar char="•"/>
            </a:pPr>
            <a:r>
              <a:rPr lang="en-US" sz="1200" dirty="0" smtClean="0">
                <a:solidFill>
                  <a:srgbClr val="FBFCFF"/>
                </a:solidFill>
              </a:rPr>
              <a:t>Monitor</a:t>
            </a:r>
          </a:p>
        </p:txBody>
      </p:sp>
      <p:sp>
        <p:nvSpPr>
          <p:cNvPr id="44" name="Rounded Rectangle 43"/>
          <p:cNvSpPr/>
          <p:nvPr/>
        </p:nvSpPr>
        <p:spPr>
          <a:xfrm>
            <a:off x="6189867" y="1958159"/>
            <a:ext cx="1634294" cy="93353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nSpc>
                <a:spcPct val="90000"/>
              </a:lnSpc>
            </a:pPr>
            <a:r>
              <a:rPr lang="en-US" sz="1200" dirty="0" smtClean="0">
                <a:solidFill>
                  <a:srgbClr val="FBFCFF"/>
                </a:solidFill>
              </a:rPr>
              <a:t>Deployment</a:t>
            </a:r>
          </a:p>
          <a:p>
            <a:pPr marL="171450" indent="-171450">
              <a:lnSpc>
                <a:spcPct val="90000"/>
              </a:lnSpc>
              <a:buFont typeface="Arial"/>
              <a:buChar char="•"/>
            </a:pPr>
            <a:r>
              <a:rPr lang="en-US" sz="1200" dirty="0">
                <a:solidFill>
                  <a:srgbClr val="FBFCFF"/>
                </a:solidFill>
              </a:rPr>
              <a:t>Environments</a:t>
            </a:r>
          </a:p>
          <a:p>
            <a:pPr marL="171450" indent="-171450">
              <a:lnSpc>
                <a:spcPct val="90000"/>
              </a:lnSpc>
              <a:buFont typeface="Arial"/>
              <a:buChar char="•"/>
            </a:pPr>
            <a:r>
              <a:rPr lang="en-US" sz="1200" dirty="0" err="1" smtClean="0">
                <a:solidFill>
                  <a:srgbClr val="FBFCFF"/>
                </a:solidFill>
              </a:rPr>
              <a:t>Dev</a:t>
            </a:r>
            <a:r>
              <a:rPr lang="en-US" sz="1200" dirty="0">
                <a:solidFill>
                  <a:srgbClr val="FBFCFF"/>
                </a:solidFill>
              </a:rPr>
              <a:t>, Test, </a:t>
            </a:r>
            <a:r>
              <a:rPr lang="en-US" sz="1200" dirty="0" smtClean="0">
                <a:solidFill>
                  <a:srgbClr val="FBFCFF"/>
                </a:solidFill>
              </a:rPr>
              <a:t>Prod</a:t>
            </a:r>
          </a:p>
          <a:p>
            <a:pPr marL="171450" indent="-171450">
              <a:lnSpc>
                <a:spcPct val="90000"/>
              </a:lnSpc>
              <a:buFont typeface="Arial"/>
              <a:buChar char="•"/>
            </a:pPr>
            <a:endParaRPr lang="en-US" sz="1200" dirty="0">
              <a:solidFill>
                <a:srgbClr val="FBFCFF"/>
              </a:solidFill>
            </a:endParaRPr>
          </a:p>
        </p:txBody>
      </p:sp>
      <p:sp>
        <p:nvSpPr>
          <p:cNvPr id="78" name="TextBox 77"/>
          <p:cNvSpPr txBox="1"/>
          <p:nvPr/>
        </p:nvSpPr>
        <p:spPr>
          <a:xfrm>
            <a:off x="3983938" y="3760931"/>
            <a:ext cx="967454" cy="430887"/>
          </a:xfrm>
          <a:prstGeom prst="rect">
            <a:avLst/>
          </a:prstGeom>
          <a:noFill/>
        </p:spPr>
        <p:txBody>
          <a:bodyPr wrap="square" lIns="0" tIns="0" rIns="0" bIns="0" rtlCol="0">
            <a:spAutoFit/>
          </a:bodyPr>
          <a:lstStyle/>
          <a:p>
            <a:pPr algn="ctr"/>
            <a:r>
              <a:rPr lang="en-US" sz="1400" dirty="0" smtClean="0">
                <a:latin typeface="Helvetica Neue"/>
                <a:cs typeface="Helvetica Neue"/>
              </a:rPr>
              <a:t>AWS OpsWorks</a:t>
            </a:r>
            <a:endParaRPr lang="en-US" sz="1400" dirty="0">
              <a:latin typeface="Helvetica Neue"/>
              <a:cs typeface="Helvetica Neue"/>
            </a:endParaRPr>
          </a:p>
        </p:txBody>
      </p:sp>
      <p:pic>
        <p:nvPicPr>
          <p:cNvPr id="79" name="Picture 78" descr="OpsWor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924" y="2732618"/>
            <a:ext cx="936019" cy="936019"/>
          </a:xfrm>
          <a:prstGeom prst="rect">
            <a:avLst/>
          </a:prstGeom>
        </p:spPr>
      </p:pic>
      <p:sp>
        <p:nvSpPr>
          <p:cNvPr id="80" name="TextBox 79"/>
          <p:cNvSpPr txBox="1"/>
          <p:nvPr/>
        </p:nvSpPr>
        <p:spPr>
          <a:xfrm>
            <a:off x="125299" y="3099516"/>
            <a:ext cx="736222" cy="184666"/>
          </a:xfrm>
          <a:prstGeom prst="rect">
            <a:avLst/>
          </a:prstGeom>
          <a:noFill/>
        </p:spPr>
        <p:txBody>
          <a:bodyPr wrap="square" lIns="0" tIns="0" rIns="0" bIns="0" rtlCol="0">
            <a:spAutoFit/>
          </a:bodyPr>
          <a:lstStyle/>
          <a:p>
            <a:pPr algn="ctr"/>
            <a:r>
              <a:rPr lang="en-US" sz="1200" dirty="0">
                <a:latin typeface="Helvetica Neue"/>
                <a:cs typeface="Helvetica Neue"/>
              </a:rPr>
              <a:t>s</a:t>
            </a:r>
            <a:r>
              <a:rPr lang="en-US" sz="1200" dirty="0" smtClean="0">
                <a:latin typeface="Helvetica Neue"/>
                <a:cs typeface="Helvetica Neue"/>
              </a:rPr>
              <a:t>tack</a:t>
            </a:r>
            <a:endParaRPr lang="en-US" sz="1200" dirty="0">
              <a:latin typeface="Helvetica Neue"/>
              <a:cs typeface="Helvetica Neue"/>
            </a:endParaRPr>
          </a:p>
        </p:txBody>
      </p:sp>
      <p:sp>
        <p:nvSpPr>
          <p:cNvPr id="82" name="TextBox 81"/>
          <p:cNvSpPr txBox="1"/>
          <p:nvPr/>
        </p:nvSpPr>
        <p:spPr>
          <a:xfrm>
            <a:off x="583600" y="1568595"/>
            <a:ext cx="753416" cy="184666"/>
          </a:xfrm>
          <a:prstGeom prst="rect">
            <a:avLst/>
          </a:prstGeom>
          <a:noFill/>
        </p:spPr>
        <p:txBody>
          <a:bodyPr wrap="square" lIns="0" tIns="0" rIns="0" bIns="0" rtlCol="0">
            <a:spAutoFit/>
          </a:bodyPr>
          <a:lstStyle/>
          <a:p>
            <a:pPr algn="ctr"/>
            <a:r>
              <a:rPr lang="en-US" sz="1200" dirty="0">
                <a:latin typeface="Helvetica Neue"/>
                <a:cs typeface="Helvetica Neue"/>
              </a:rPr>
              <a:t>l</a:t>
            </a:r>
            <a:r>
              <a:rPr lang="en-US" sz="1200" dirty="0" smtClean="0">
                <a:latin typeface="Helvetica Neue"/>
                <a:cs typeface="Helvetica Neue"/>
              </a:rPr>
              <a:t>ayers</a:t>
            </a:r>
            <a:endParaRPr lang="en-US" sz="1200" dirty="0">
              <a:latin typeface="Helvetica Neue"/>
              <a:cs typeface="Helvetica Neue"/>
            </a:endParaRPr>
          </a:p>
        </p:txBody>
      </p:sp>
      <p:sp>
        <p:nvSpPr>
          <p:cNvPr id="85" name="TextBox 84"/>
          <p:cNvSpPr txBox="1"/>
          <p:nvPr/>
        </p:nvSpPr>
        <p:spPr>
          <a:xfrm>
            <a:off x="2411961" y="554032"/>
            <a:ext cx="1080424" cy="184666"/>
          </a:xfrm>
          <a:prstGeom prst="rect">
            <a:avLst/>
          </a:prstGeom>
          <a:noFill/>
        </p:spPr>
        <p:txBody>
          <a:bodyPr wrap="square" lIns="0" tIns="0" rIns="0" bIns="0" rtlCol="0">
            <a:spAutoFit/>
          </a:bodyPr>
          <a:lstStyle/>
          <a:p>
            <a:pPr algn="ctr"/>
            <a:r>
              <a:rPr lang="en-US" sz="1200" dirty="0">
                <a:latin typeface="Helvetica Neue"/>
                <a:cs typeface="Helvetica Neue"/>
              </a:rPr>
              <a:t>i</a:t>
            </a:r>
            <a:r>
              <a:rPr lang="en-US" sz="1200" dirty="0" smtClean="0">
                <a:latin typeface="Helvetica Neue"/>
                <a:cs typeface="Helvetica Neue"/>
              </a:rPr>
              <a:t>nstances</a:t>
            </a:r>
            <a:endParaRPr lang="en-US" sz="1200" dirty="0">
              <a:latin typeface="Helvetica Neue"/>
              <a:cs typeface="Helvetica Neue"/>
            </a:endParaRPr>
          </a:p>
        </p:txBody>
      </p:sp>
      <p:sp>
        <p:nvSpPr>
          <p:cNvPr id="88" name="TextBox 87"/>
          <p:cNvSpPr txBox="1"/>
          <p:nvPr/>
        </p:nvSpPr>
        <p:spPr>
          <a:xfrm>
            <a:off x="4528423" y="526934"/>
            <a:ext cx="1055767" cy="184666"/>
          </a:xfrm>
          <a:prstGeom prst="rect">
            <a:avLst/>
          </a:prstGeom>
          <a:noFill/>
        </p:spPr>
        <p:txBody>
          <a:bodyPr wrap="square" lIns="0" tIns="0" rIns="0" bIns="0" rtlCol="0">
            <a:spAutoFit/>
          </a:bodyPr>
          <a:lstStyle/>
          <a:p>
            <a:pPr algn="ctr"/>
            <a:r>
              <a:rPr lang="en-US" sz="1200" dirty="0" smtClean="0">
                <a:latin typeface="Helvetica Neue"/>
                <a:cs typeface="Helvetica Neue"/>
              </a:rPr>
              <a:t>applications</a:t>
            </a:r>
            <a:endParaRPr lang="en-US" sz="1200" dirty="0">
              <a:latin typeface="Helvetica Neue"/>
              <a:cs typeface="Helvetica Neue"/>
            </a:endParaRPr>
          </a:p>
        </p:txBody>
      </p:sp>
      <p:sp>
        <p:nvSpPr>
          <p:cNvPr id="91" name="TextBox 90"/>
          <p:cNvSpPr txBox="1"/>
          <p:nvPr/>
        </p:nvSpPr>
        <p:spPr>
          <a:xfrm>
            <a:off x="6832653" y="1753238"/>
            <a:ext cx="1080424" cy="184666"/>
          </a:xfrm>
          <a:prstGeom prst="rect">
            <a:avLst/>
          </a:prstGeom>
          <a:noFill/>
        </p:spPr>
        <p:txBody>
          <a:bodyPr wrap="square" lIns="0" tIns="0" rIns="0" bIns="0" rtlCol="0">
            <a:spAutoFit/>
          </a:bodyPr>
          <a:lstStyle/>
          <a:p>
            <a:pPr algn="ctr"/>
            <a:r>
              <a:rPr lang="en-US" sz="1200" dirty="0">
                <a:latin typeface="Helvetica Neue"/>
                <a:cs typeface="Helvetica Neue"/>
              </a:rPr>
              <a:t>d</a:t>
            </a:r>
            <a:r>
              <a:rPr lang="en-US" sz="1200" dirty="0" smtClean="0">
                <a:latin typeface="Helvetica Neue"/>
                <a:cs typeface="Helvetica Neue"/>
              </a:rPr>
              <a:t>eployments</a:t>
            </a:r>
            <a:endParaRPr lang="en-US" sz="1200" dirty="0">
              <a:latin typeface="Helvetica Neue"/>
              <a:cs typeface="Helvetica Neue"/>
            </a:endParaRPr>
          </a:p>
        </p:txBody>
      </p:sp>
      <p:sp>
        <p:nvSpPr>
          <p:cNvPr id="93" name="TextBox 92"/>
          <p:cNvSpPr txBox="1"/>
          <p:nvPr/>
        </p:nvSpPr>
        <p:spPr>
          <a:xfrm>
            <a:off x="7909191" y="3184627"/>
            <a:ext cx="1080424" cy="184666"/>
          </a:xfrm>
          <a:prstGeom prst="rect">
            <a:avLst/>
          </a:prstGeom>
          <a:noFill/>
        </p:spPr>
        <p:txBody>
          <a:bodyPr wrap="square" lIns="0" tIns="0" rIns="0" bIns="0" rtlCol="0">
            <a:spAutoFit/>
          </a:bodyPr>
          <a:lstStyle/>
          <a:p>
            <a:pPr algn="ctr"/>
            <a:r>
              <a:rPr lang="en-US" sz="1200" dirty="0">
                <a:latin typeface="Helvetica Neue"/>
                <a:cs typeface="Helvetica Neue"/>
              </a:rPr>
              <a:t>m</a:t>
            </a:r>
            <a:r>
              <a:rPr lang="en-US" sz="1200" dirty="0" smtClean="0">
                <a:latin typeface="Helvetica Neue"/>
                <a:cs typeface="Helvetica Neue"/>
              </a:rPr>
              <a:t>onitoring</a:t>
            </a:r>
            <a:endParaRPr lang="en-US" sz="1200" dirty="0">
              <a:latin typeface="Helvetica Neue"/>
              <a:cs typeface="Helvetica Neue"/>
            </a:endParaRPr>
          </a:p>
        </p:txBody>
      </p:sp>
    </p:spTree>
    <p:extLst>
      <p:ext uri="{BB962C8B-B14F-4D97-AF65-F5344CB8AC3E}">
        <p14:creationId xmlns:p14="http://schemas.microsoft.com/office/powerpoint/2010/main" val="304114195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Amazon </a:t>
            </a:r>
            <a:r>
              <a:rPr lang="en-US" dirty="0" err="1" smtClean="0"/>
              <a:t>CloudFormation</a:t>
            </a:r>
            <a:endParaRPr lang="en-US" dirty="0"/>
          </a:p>
        </p:txBody>
      </p:sp>
      <p:sp>
        <p:nvSpPr>
          <p:cNvPr id="7" name="TextBox 6"/>
          <p:cNvSpPr txBox="1"/>
          <p:nvPr/>
        </p:nvSpPr>
        <p:spPr>
          <a:xfrm>
            <a:off x="3227760" y="1499869"/>
            <a:ext cx="5498123" cy="29777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smtClean="0"/>
              <a:t>Infrastructure as Code</a:t>
            </a:r>
          </a:p>
          <a:p>
            <a:pPr marL="285750" indent="-285750">
              <a:lnSpc>
                <a:spcPct val="150000"/>
              </a:lnSpc>
              <a:buFont typeface="Arial" panose="020B0604020202020204" pitchFamily="34" charset="0"/>
              <a:buChar char="•"/>
            </a:pPr>
            <a:r>
              <a:rPr lang="en-US" dirty="0" smtClean="0"/>
              <a:t>Integrates with version control</a:t>
            </a:r>
          </a:p>
          <a:p>
            <a:pPr marL="285750" indent="-285750">
              <a:lnSpc>
                <a:spcPct val="150000"/>
              </a:lnSpc>
              <a:buFont typeface="Arial" panose="020B0604020202020204" pitchFamily="34" charset="0"/>
              <a:buChar char="•"/>
            </a:pPr>
            <a:r>
              <a:rPr lang="en-US" dirty="0" smtClean="0"/>
              <a:t>JSON format</a:t>
            </a:r>
          </a:p>
          <a:p>
            <a:pPr marL="285750" indent="-285750">
              <a:lnSpc>
                <a:spcPct val="150000"/>
              </a:lnSpc>
              <a:buFont typeface="Arial" panose="020B0604020202020204" pitchFamily="34" charset="0"/>
              <a:buChar char="•"/>
            </a:pPr>
            <a:r>
              <a:rPr lang="en-US" dirty="0" smtClean="0"/>
              <a:t>Templates</a:t>
            </a:r>
          </a:p>
          <a:p>
            <a:pPr marL="285750" indent="-285750">
              <a:lnSpc>
                <a:spcPct val="150000"/>
              </a:lnSpc>
              <a:buFont typeface="Arial" panose="020B0604020202020204" pitchFamily="34" charset="0"/>
              <a:buChar char="•"/>
            </a:pPr>
            <a:r>
              <a:rPr lang="en-US" dirty="0" smtClean="0"/>
              <a:t>Stacks</a:t>
            </a:r>
          </a:p>
          <a:p>
            <a:pPr marL="285750" indent="-285750">
              <a:lnSpc>
                <a:spcPct val="150000"/>
              </a:lnSpc>
              <a:buFont typeface="Arial" panose="020B0604020202020204" pitchFamily="34" charset="0"/>
              <a:buChar char="•"/>
            </a:pPr>
            <a:r>
              <a:rPr lang="en-US" dirty="0" smtClean="0"/>
              <a:t>Supports all AWS resource types</a:t>
            </a:r>
          </a:p>
          <a:p>
            <a:pPr marL="285750" indent="-285750">
              <a:lnSpc>
                <a:spcPct val="150000"/>
              </a:lnSpc>
              <a:buFont typeface="Arial" panose="020B0604020202020204" pitchFamily="34" charset="0"/>
              <a:buChar char="•"/>
            </a:pPr>
            <a:endParaRPr lang="en-US" dirty="0" smtClean="0"/>
          </a:p>
        </p:txBody>
      </p:sp>
      <p:pic>
        <p:nvPicPr>
          <p:cNvPr id="8" name="Picture 7" descr="CloudForm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550" y="1652333"/>
            <a:ext cx="1741294" cy="1741294"/>
          </a:xfrm>
          <a:prstGeom prst="rect">
            <a:avLst/>
          </a:prstGeom>
        </p:spPr>
      </p:pic>
      <p:sp>
        <p:nvSpPr>
          <p:cNvPr id="9" name="TextBox 8"/>
          <p:cNvSpPr txBox="1"/>
          <p:nvPr/>
        </p:nvSpPr>
        <p:spPr>
          <a:xfrm>
            <a:off x="772597" y="3670390"/>
            <a:ext cx="1774443" cy="153888"/>
          </a:xfrm>
          <a:prstGeom prst="rect">
            <a:avLst/>
          </a:prstGeom>
          <a:noFill/>
        </p:spPr>
        <p:txBody>
          <a:bodyPr wrap="square" lIns="0" tIns="0" rIns="0" bIns="0" rtlCol="0">
            <a:spAutoFit/>
          </a:bodyPr>
          <a:lstStyle/>
          <a:p>
            <a:pPr algn="ctr"/>
            <a:r>
              <a:rPr lang="en-US" sz="1000" dirty="0" smtClean="0">
                <a:latin typeface="Helvetica Neue"/>
                <a:cs typeface="Helvetica Neue"/>
              </a:rPr>
              <a:t>AWS CloudFormation</a:t>
            </a:r>
            <a:endParaRPr lang="en-US" sz="1000" dirty="0">
              <a:latin typeface="Helvetica Neue"/>
              <a:cs typeface="Helvetica Neue"/>
            </a:endParaRPr>
          </a:p>
        </p:txBody>
      </p:sp>
    </p:spTree>
    <p:extLst>
      <p:ext uri="{BB962C8B-B14F-4D97-AF65-F5344CB8AC3E}">
        <p14:creationId xmlns:p14="http://schemas.microsoft.com/office/powerpoint/2010/main" val="371114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800" dirty="0" smtClean="0"/>
              <a:t>AWS CloudFormation: Model Your App</a:t>
            </a:r>
            <a:endParaRPr lang="en-US" sz="2800" dirty="0"/>
          </a:p>
        </p:txBody>
      </p:sp>
      <p:sp>
        <p:nvSpPr>
          <p:cNvPr id="5" name="Content Placeholder 4"/>
          <p:cNvSpPr>
            <a:spLocks noGrp="1"/>
          </p:cNvSpPr>
          <p:nvPr>
            <p:ph idx="1"/>
          </p:nvPr>
        </p:nvSpPr>
        <p:spPr/>
        <p:txBody>
          <a:bodyPr>
            <a:normAutofit/>
          </a:bodyPr>
          <a:lstStyle/>
          <a:p>
            <a:r>
              <a:rPr lang="en-US" dirty="0" smtClean="0"/>
              <a:t>Document, version control, and share your applications and infrastructure as a JSON document</a:t>
            </a:r>
          </a:p>
          <a:p>
            <a:r>
              <a:rPr lang="en-US" dirty="0" smtClean="0"/>
              <a:t>Provision app and other AWS resources (VPC, DynamoDB, </a:t>
            </a:r>
            <a:r>
              <a:rPr lang="en-US" dirty="0" err="1" smtClean="0"/>
              <a:t>etc</a:t>
            </a:r>
            <a:r>
              <a:rPr lang="en-US" dirty="0" smtClean="0"/>
              <a:t>) from a template</a:t>
            </a:r>
          </a:p>
          <a:p>
            <a:r>
              <a:rPr lang="en-US" dirty="0" smtClean="0"/>
              <a:t>Repeatable, reliable deployments for test/</a:t>
            </a:r>
            <a:r>
              <a:rPr lang="en-US" dirty="0" err="1" smtClean="0"/>
              <a:t>dev</a:t>
            </a:r>
            <a:r>
              <a:rPr lang="en-US" dirty="0" smtClean="0"/>
              <a:t>/prod in any AWS Region</a:t>
            </a:r>
          </a:p>
          <a:p>
            <a:endParaRPr lang="en-US" dirty="0"/>
          </a:p>
        </p:txBody>
      </p:sp>
    </p:spTree>
    <p:extLst>
      <p:ext uri="{BB962C8B-B14F-4D97-AF65-F5344CB8AC3E}">
        <p14:creationId xmlns:p14="http://schemas.microsoft.com/office/powerpoint/2010/main" val="14604536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Property Types</a:t>
            </a:r>
            <a:endParaRPr lang="en-US" dirty="0"/>
          </a:p>
        </p:txBody>
      </p:sp>
      <p:sp>
        <p:nvSpPr>
          <p:cNvPr id="3" name="Content Placeholder 2"/>
          <p:cNvSpPr>
            <a:spLocks noGrp="1"/>
          </p:cNvSpPr>
          <p:nvPr>
            <p:ph idx="1"/>
          </p:nvPr>
        </p:nvSpPr>
        <p:spPr>
          <a:xfrm>
            <a:off x="457200" y="1200151"/>
            <a:ext cx="3720050" cy="3394472"/>
          </a:xfrm>
        </p:spPr>
        <p:txBody>
          <a:bodyPr>
            <a:normAutofit/>
          </a:bodyPr>
          <a:lstStyle/>
          <a:p>
            <a:r>
              <a:rPr lang="en-US" dirty="0" err="1" smtClean="0"/>
              <a:t>Autoscaling</a:t>
            </a:r>
            <a:endParaRPr lang="en-US" dirty="0" smtClean="0"/>
          </a:p>
          <a:p>
            <a:r>
              <a:rPr lang="en-US" dirty="0" err="1" smtClean="0"/>
              <a:t>CloudFront</a:t>
            </a:r>
            <a:endParaRPr lang="en-US" dirty="0" smtClean="0"/>
          </a:p>
          <a:p>
            <a:r>
              <a:rPr lang="en-US" dirty="0" err="1" smtClean="0"/>
              <a:t>CloudWatch</a:t>
            </a:r>
            <a:endParaRPr lang="en-US" dirty="0" smtClean="0"/>
          </a:p>
          <a:p>
            <a:r>
              <a:rPr lang="en-US" dirty="0" err="1" smtClean="0"/>
              <a:t>DynamoDB</a:t>
            </a:r>
            <a:endParaRPr lang="en-US" dirty="0" smtClean="0"/>
          </a:p>
          <a:p>
            <a:r>
              <a:rPr lang="en-US" dirty="0" smtClean="0"/>
              <a:t>EC2</a:t>
            </a:r>
          </a:p>
          <a:p>
            <a:r>
              <a:rPr lang="en-US" dirty="0" smtClean="0"/>
              <a:t>Elastic Beanstalk</a:t>
            </a:r>
          </a:p>
          <a:p>
            <a:endParaRPr lang="en-US" dirty="0"/>
          </a:p>
        </p:txBody>
      </p:sp>
      <p:sp>
        <p:nvSpPr>
          <p:cNvPr id="4" name="Footer Placeholder 2"/>
          <p:cNvSpPr>
            <a:spLocks noGrp="1"/>
          </p:cNvSpPr>
          <p:nvPr>
            <p:ph type="ftr" sz="quarter" idx="4294967295"/>
          </p:nvPr>
        </p:nvSpPr>
        <p:spPr>
          <a:xfrm>
            <a:off x="67671" y="4767263"/>
            <a:ext cx="6197600" cy="274637"/>
          </a:xfrm>
          <a:prstGeom prst="rect">
            <a:avLst/>
          </a:prstGeom>
        </p:spPr>
        <p:txBody>
          <a:bodyPr/>
          <a:lstStyle/>
          <a:p>
            <a:r>
              <a:rPr lang="en-US" dirty="0" smtClean="0"/>
              <a:t>Architecting on AWS – Overview of Services for Web Applications</a:t>
            </a:r>
          </a:p>
        </p:txBody>
      </p:sp>
      <p:sp>
        <p:nvSpPr>
          <p:cNvPr id="5" name="Content Placeholder 2"/>
          <p:cNvSpPr txBox="1">
            <a:spLocks/>
          </p:cNvSpPr>
          <p:nvPr/>
        </p:nvSpPr>
        <p:spPr>
          <a:xfrm>
            <a:off x="4285580" y="1218844"/>
            <a:ext cx="4469936" cy="339447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a:ea typeface="+mn-ea"/>
                <a:cs typeface="Arial"/>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Arial"/>
                <a:ea typeface="+mn-ea"/>
                <a:cs typeface="Arial"/>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Arial"/>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Elastic Load Balancer</a:t>
            </a:r>
          </a:p>
          <a:p>
            <a:r>
              <a:rPr lang="en-US" dirty="0"/>
              <a:t>IAM</a:t>
            </a:r>
          </a:p>
          <a:p>
            <a:r>
              <a:rPr lang="en-US" dirty="0" err="1"/>
              <a:t>OpsWorks</a:t>
            </a:r>
            <a:endParaRPr lang="en-US" dirty="0"/>
          </a:p>
          <a:p>
            <a:r>
              <a:rPr lang="en-US" dirty="0"/>
              <a:t>RDS</a:t>
            </a:r>
          </a:p>
          <a:p>
            <a:r>
              <a:rPr lang="en-US" dirty="0"/>
              <a:t>S3</a:t>
            </a:r>
          </a:p>
          <a:p>
            <a:r>
              <a:rPr lang="en-US" dirty="0"/>
              <a:t>SNS/SQS</a:t>
            </a:r>
          </a:p>
          <a:p>
            <a:endParaRPr lang="en-US" dirty="0"/>
          </a:p>
        </p:txBody>
      </p:sp>
    </p:spTree>
    <p:extLst>
      <p:ext uri="{BB962C8B-B14F-4D97-AF65-F5344CB8AC3E}">
        <p14:creationId xmlns:p14="http://schemas.microsoft.com/office/powerpoint/2010/main" val="1794813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options for a VPC resource</a:t>
            </a:r>
            <a:endParaRPr lang="en-US" dirty="0"/>
          </a:p>
        </p:txBody>
      </p:sp>
      <p:sp>
        <p:nvSpPr>
          <p:cNvPr id="3" name="Content Placeholder 2"/>
          <p:cNvSpPr>
            <a:spLocks noGrp="1"/>
          </p:cNvSpPr>
          <p:nvPr>
            <p:ph idx="1"/>
          </p:nvPr>
        </p:nvSpPr>
        <p:spPr>
          <a:xfrm>
            <a:off x="457199" y="1200151"/>
            <a:ext cx="5522695" cy="3394472"/>
          </a:xfrm>
        </p:spPr>
        <p:txBody>
          <a:bodyPr>
            <a:normAutofit lnSpcReduction="10000"/>
          </a:bodyPr>
          <a:lstStyle/>
          <a:p>
            <a:r>
              <a:rPr lang="en-US" dirty="0" smtClean="0"/>
              <a:t>VPN Access</a:t>
            </a:r>
          </a:p>
          <a:p>
            <a:r>
              <a:rPr lang="en-US" dirty="0" smtClean="0"/>
              <a:t>DHCP Options</a:t>
            </a:r>
          </a:p>
          <a:p>
            <a:r>
              <a:rPr lang="en-US" dirty="0" smtClean="0"/>
              <a:t>Customer Gateways</a:t>
            </a:r>
          </a:p>
          <a:p>
            <a:r>
              <a:rPr lang="en-US" dirty="0" smtClean="0"/>
              <a:t>Virtual Private Gateways</a:t>
            </a:r>
          </a:p>
          <a:p>
            <a:r>
              <a:rPr lang="en-US" dirty="0" smtClean="0"/>
              <a:t>Network ACLs</a:t>
            </a:r>
          </a:p>
          <a:p>
            <a:r>
              <a:rPr lang="en-US" dirty="0" smtClean="0"/>
              <a:t>Security Groups</a:t>
            </a:r>
          </a:p>
          <a:p>
            <a:r>
              <a:rPr lang="en-US" dirty="0" smtClean="0"/>
              <a:t>More …</a:t>
            </a:r>
          </a:p>
          <a:p>
            <a:endParaRPr lang="en-US" dirty="0"/>
          </a:p>
        </p:txBody>
      </p:sp>
      <p:sp>
        <p:nvSpPr>
          <p:cNvPr id="4" name="Footer Placeholder 2"/>
          <p:cNvSpPr>
            <a:spLocks noGrp="1"/>
          </p:cNvSpPr>
          <p:nvPr>
            <p:ph type="ftr" sz="quarter" idx="4294967295"/>
          </p:nvPr>
        </p:nvSpPr>
        <p:spPr>
          <a:xfrm>
            <a:off x="67671" y="4767263"/>
            <a:ext cx="6197600" cy="274637"/>
          </a:xfrm>
          <a:prstGeom prst="rect">
            <a:avLst/>
          </a:prstGeom>
        </p:spPr>
        <p:txBody>
          <a:bodyPr/>
          <a:lstStyle/>
          <a:p>
            <a:r>
              <a:rPr lang="en-US" dirty="0" smtClean="0"/>
              <a:t>Architecting on AWS – Overview of Services for Web Applications</a:t>
            </a:r>
          </a:p>
        </p:txBody>
      </p:sp>
    </p:spTree>
    <p:extLst>
      <p:ext uri="{BB962C8B-B14F-4D97-AF65-F5344CB8AC3E}">
        <p14:creationId xmlns:p14="http://schemas.microsoft.com/office/powerpoint/2010/main" val="2203789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CloudFormation: Application stack example</a:t>
            </a:r>
            <a:endParaRPr lang="en-US" dirty="0"/>
          </a:p>
        </p:txBody>
      </p:sp>
      <p:sp>
        <p:nvSpPr>
          <p:cNvPr id="72" name="Footer Placeholder 2"/>
          <p:cNvSpPr>
            <a:spLocks noGrp="1"/>
          </p:cNvSpPr>
          <p:nvPr>
            <p:ph type="ftr" sz="quarter" idx="4294967295"/>
          </p:nvPr>
        </p:nvSpPr>
        <p:spPr>
          <a:xfrm>
            <a:off x="67671" y="4767263"/>
            <a:ext cx="6197600" cy="274637"/>
          </a:xfrm>
          <a:prstGeom prst="rect">
            <a:avLst/>
          </a:prstGeom>
        </p:spPr>
        <p:txBody>
          <a:bodyPr/>
          <a:lstStyle/>
          <a:p>
            <a:r>
              <a:rPr lang="en-US" dirty="0" smtClean="0"/>
              <a:t>Architecting on AWS – Overview of Services for Web Applications</a:t>
            </a:r>
          </a:p>
        </p:txBody>
      </p:sp>
      <p:sp>
        <p:nvSpPr>
          <p:cNvPr id="151" name="TextBox 150"/>
          <p:cNvSpPr txBox="1"/>
          <p:nvPr/>
        </p:nvSpPr>
        <p:spPr>
          <a:xfrm>
            <a:off x="427500" y="4139853"/>
            <a:ext cx="1496232" cy="430888"/>
          </a:xfrm>
          <a:prstGeom prst="rect">
            <a:avLst/>
          </a:prstGeom>
          <a:noFill/>
        </p:spPr>
        <p:txBody>
          <a:bodyPr wrap="square" rtlCol="0">
            <a:spAutoFit/>
          </a:bodyPr>
          <a:lstStyle/>
          <a:p>
            <a:pPr algn="ctr"/>
            <a:r>
              <a:rPr lang="en-US" sz="1100" b="1" dirty="0"/>
              <a:t>CloudFront Distribution</a:t>
            </a:r>
          </a:p>
        </p:txBody>
      </p:sp>
      <p:grpSp>
        <p:nvGrpSpPr>
          <p:cNvPr id="4" name="Group 3"/>
          <p:cNvGrpSpPr/>
          <p:nvPr/>
        </p:nvGrpSpPr>
        <p:grpSpPr>
          <a:xfrm>
            <a:off x="421278" y="617249"/>
            <a:ext cx="8258877" cy="3834831"/>
            <a:chOff x="421278" y="617249"/>
            <a:chExt cx="8258877" cy="3834831"/>
          </a:xfrm>
        </p:grpSpPr>
        <p:cxnSp>
          <p:nvCxnSpPr>
            <p:cNvPr id="142" name="Straight Connector 141"/>
            <p:cNvCxnSpPr/>
            <p:nvPr/>
          </p:nvCxnSpPr>
          <p:spPr>
            <a:xfrm flipH="1">
              <a:off x="7788563" y="2011717"/>
              <a:ext cx="135967" cy="2768"/>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143" name="Picture 142"/>
            <p:cNvPicPr>
              <a:picLocks noChangeAspect="1"/>
            </p:cNvPicPr>
            <p:nvPr/>
          </p:nvPicPr>
          <p:blipFill>
            <a:blip r:embed="rId3"/>
            <a:stretch>
              <a:fillRect/>
            </a:stretch>
          </p:blipFill>
          <p:spPr>
            <a:xfrm>
              <a:off x="941857" y="2392201"/>
              <a:ext cx="405402" cy="499230"/>
            </a:xfrm>
            <a:prstGeom prst="rect">
              <a:avLst/>
            </a:prstGeom>
          </p:spPr>
        </p:pic>
        <p:sp>
          <p:nvSpPr>
            <p:cNvPr id="144" name="TextBox 143"/>
            <p:cNvSpPr txBox="1"/>
            <p:nvPr/>
          </p:nvSpPr>
          <p:spPr>
            <a:xfrm>
              <a:off x="421278" y="2891431"/>
              <a:ext cx="1391954" cy="261610"/>
            </a:xfrm>
            <a:prstGeom prst="rect">
              <a:avLst/>
            </a:prstGeom>
            <a:noFill/>
          </p:spPr>
          <p:txBody>
            <a:bodyPr wrap="square" rtlCol="0">
              <a:spAutoFit/>
            </a:bodyPr>
            <a:lstStyle/>
            <a:p>
              <a:pPr algn="ctr"/>
              <a:r>
                <a:rPr lang="en-US" sz="1100" b="1" dirty="0"/>
                <a:t>Amazon Route 53</a:t>
              </a:r>
            </a:p>
          </p:txBody>
        </p:sp>
        <p:cxnSp>
          <p:nvCxnSpPr>
            <p:cNvPr id="145" name="Straight Connector 144"/>
            <p:cNvCxnSpPr/>
            <p:nvPr/>
          </p:nvCxnSpPr>
          <p:spPr>
            <a:xfrm>
              <a:off x="1441901" y="2615167"/>
              <a:ext cx="1108783" cy="3"/>
            </a:xfrm>
            <a:prstGeom prst="line">
              <a:avLst/>
            </a:prstGeom>
            <a:ln>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sp>
          <p:nvSpPr>
            <p:cNvPr id="146" name="TextBox 39"/>
            <p:cNvSpPr txBox="1">
              <a:spLocks noChangeArrowheads="1"/>
            </p:cNvSpPr>
            <p:nvPr/>
          </p:nvSpPr>
          <p:spPr bwMode="auto">
            <a:xfrm>
              <a:off x="1371600" y="2874646"/>
              <a:ext cx="3007982" cy="261610"/>
            </a:xfrm>
            <a:prstGeom prst="rect">
              <a:avLst/>
            </a:prstGeom>
            <a:noFill/>
            <a:ln w="9525">
              <a:noFill/>
              <a:miter lim="800000"/>
              <a:headEnd/>
              <a:tailEnd/>
            </a:ln>
          </p:spPr>
          <p:txBody>
            <a:bodyPr wrap="square">
              <a:spAutoFit/>
            </a:bodyPr>
            <a:lstStyle/>
            <a:p>
              <a:pPr algn="ctr"/>
              <a:r>
                <a:rPr lang="en-US" sz="1100" b="1" dirty="0">
                  <a:ea typeface="Verdana" pitchFamily="34" charset="0"/>
                  <a:cs typeface="Arial"/>
                </a:rPr>
                <a:t>Elastic Load Balancer</a:t>
              </a:r>
            </a:p>
          </p:txBody>
        </p:sp>
        <p:pic>
          <p:nvPicPr>
            <p:cNvPr id="147" name="Picture 146"/>
            <p:cNvPicPr>
              <a:picLocks noChangeAspect="1"/>
            </p:cNvPicPr>
            <p:nvPr/>
          </p:nvPicPr>
          <p:blipFill>
            <a:blip r:embed="rId4"/>
            <a:stretch>
              <a:fillRect/>
            </a:stretch>
          </p:blipFill>
          <p:spPr>
            <a:xfrm>
              <a:off x="2627117" y="2349015"/>
              <a:ext cx="499139" cy="536431"/>
            </a:xfrm>
            <a:prstGeom prst="rect">
              <a:avLst/>
            </a:prstGeom>
          </p:spPr>
        </p:pic>
        <p:pic>
          <p:nvPicPr>
            <p:cNvPr id="148" name="Picture 147"/>
            <p:cNvPicPr>
              <a:picLocks noChangeAspect="1"/>
            </p:cNvPicPr>
            <p:nvPr/>
          </p:nvPicPr>
          <p:blipFill>
            <a:blip r:embed="rId5"/>
            <a:stretch>
              <a:fillRect/>
            </a:stretch>
          </p:blipFill>
          <p:spPr>
            <a:xfrm>
              <a:off x="2627119" y="3685205"/>
              <a:ext cx="423308" cy="446954"/>
            </a:xfrm>
            <a:prstGeom prst="rect">
              <a:avLst/>
            </a:prstGeom>
          </p:spPr>
        </p:pic>
        <p:sp>
          <p:nvSpPr>
            <p:cNvPr id="149" name="TextBox 148"/>
            <p:cNvSpPr txBox="1"/>
            <p:nvPr/>
          </p:nvSpPr>
          <p:spPr>
            <a:xfrm>
              <a:off x="1320885" y="4187493"/>
              <a:ext cx="3035773" cy="261610"/>
            </a:xfrm>
            <a:prstGeom prst="rect">
              <a:avLst/>
            </a:prstGeom>
            <a:noFill/>
          </p:spPr>
          <p:txBody>
            <a:bodyPr wrap="square" rtlCol="0">
              <a:spAutoFit/>
            </a:bodyPr>
            <a:lstStyle/>
            <a:p>
              <a:pPr algn="ctr"/>
              <a:r>
                <a:rPr lang="en-US" sz="1100" b="1" dirty="0"/>
                <a:t>S3 Bucket</a:t>
              </a:r>
            </a:p>
          </p:txBody>
        </p:sp>
        <p:pic>
          <p:nvPicPr>
            <p:cNvPr id="150" name="Picture 149"/>
            <p:cNvPicPr>
              <a:picLocks noChangeAspect="1"/>
            </p:cNvPicPr>
            <p:nvPr/>
          </p:nvPicPr>
          <p:blipFill>
            <a:blip r:embed="rId6"/>
            <a:stretch>
              <a:fillRect/>
            </a:stretch>
          </p:blipFill>
          <p:spPr>
            <a:xfrm>
              <a:off x="929369" y="3685206"/>
              <a:ext cx="427663" cy="459616"/>
            </a:xfrm>
            <a:prstGeom prst="rect">
              <a:avLst/>
            </a:prstGeom>
          </p:spPr>
        </p:pic>
        <p:cxnSp>
          <p:nvCxnSpPr>
            <p:cNvPr id="152" name="Straight Connector 151"/>
            <p:cNvCxnSpPr/>
            <p:nvPr/>
          </p:nvCxnSpPr>
          <p:spPr>
            <a:xfrm flipH="1">
              <a:off x="1441901" y="3927866"/>
              <a:ext cx="1108783" cy="0"/>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1134481" y="3151375"/>
              <a:ext cx="0" cy="438673"/>
            </a:xfrm>
            <a:prstGeom prst="line">
              <a:avLst/>
            </a:prstGeom>
            <a:ln>
              <a:solidFill>
                <a:schemeClr val="bg1">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154" name="Rounded Rectangle 153"/>
            <p:cNvSpPr/>
            <p:nvPr/>
          </p:nvSpPr>
          <p:spPr>
            <a:xfrm>
              <a:off x="3876255" y="617249"/>
              <a:ext cx="4669509" cy="1839154"/>
            </a:xfrm>
            <a:prstGeom prst="roundRect">
              <a:avLst>
                <a:gd name="adj" fmla="val 9818"/>
              </a:avLst>
            </a:prstGeom>
            <a:noFill/>
            <a:ln w="19050">
              <a:solidFill>
                <a:srgbClr val="F7981F"/>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rial"/>
                <a:cs typeface="Arial"/>
              </a:endParaRPr>
            </a:p>
          </p:txBody>
        </p:sp>
        <p:sp>
          <p:nvSpPr>
            <p:cNvPr id="155" name="Rounded Rectangle 154"/>
            <p:cNvSpPr/>
            <p:nvPr/>
          </p:nvSpPr>
          <p:spPr>
            <a:xfrm>
              <a:off x="3876255" y="2804701"/>
              <a:ext cx="4669509" cy="1647379"/>
            </a:xfrm>
            <a:prstGeom prst="roundRect">
              <a:avLst>
                <a:gd name="adj" fmla="val 9818"/>
              </a:avLst>
            </a:prstGeom>
            <a:noFill/>
            <a:ln w="19050">
              <a:solidFill>
                <a:srgbClr val="F7981F"/>
              </a:solidFill>
              <a:prstDash val="sysDash"/>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rial"/>
                <a:cs typeface="Arial"/>
              </a:endParaRPr>
            </a:p>
          </p:txBody>
        </p:sp>
        <p:grpSp>
          <p:nvGrpSpPr>
            <p:cNvPr id="160" name="Group 159"/>
            <p:cNvGrpSpPr/>
            <p:nvPr/>
          </p:nvGrpSpPr>
          <p:grpSpPr>
            <a:xfrm>
              <a:off x="4060908" y="943089"/>
              <a:ext cx="1172269" cy="3344329"/>
              <a:chOff x="463550" y="760413"/>
              <a:chExt cx="1709738" cy="1737127"/>
            </a:xfrm>
            <a:solidFill>
              <a:schemeClr val="accent3">
                <a:lumMod val="40000"/>
                <a:lumOff val="60000"/>
                <a:alpha val="30000"/>
              </a:schemeClr>
            </a:solidFill>
          </p:grpSpPr>
          <p:sp>
            <p:nvSpPr>
              <p:cNvPr id="207" name="Rounded Rectangle 206"/>
              <p:cNvSpPr/>
              <p:nvPr/>
            </p:nvSpPr>
            <p:spPr>
              <a:xfrm>
                <a:off x="463550" y="760413"/>
                <a:ext cx="1709738" cy="1733550"/>
              </a:xfrm>
              <a:prstGeom prst="roundRect">
                <a:avLst>
                  <a:gd name="adj" fmla="val 9818"/>
                </a:avLst>
              </a:prstGeom>
              <a:grp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rial"/>
                  <a:cs typeface="Arial"/>
                </a:endParaRPr>
              </a:p>
            </p:txBody>
          </p:sp>
          <p:sp>
            <p:nvSpPr>
              <p:cNvPr id="208" name="TextBox 31"/>
              <p:cNvSpPr txBox="1">
                <a:spLocks noChangeArrowheads="1"/>
              </p:cNvSpPr>
              <p:nvPr/>
            </p:nvSpPr>
            <p:spPr bwMode="auto">
              <a:xfrm>
                <a:off x="546100" y="2361653"/>
                <a:ext cx="1555750" cy="135887"/>
              </a:xfrm>
              <a:prstGeom prst="rect">
                <a:avLst/>
              </a:prstGeom>
              <a:grpFill/>
              <a:ln w="9525">
                <a:noFill/>
                <a:miter lim="800000"/>
                <a:headEnd/>
                <a:tailEnd/>
              </a:ln>
            </p:spPr>
            <p:txBody>
              <a:bodyPr>
                <a:spAutoFit/>
              </a:bodyPr>
              <a:lstStyle/>
              <a:p>
                <a:pPr algn="ctr"/>
                <a:r>
                  <a:rPr lang="en-US" sz="1100" b="1" dirty="0">
                    <a:latin typeface="Arial"/>
                    <a:ea typeface="Verdana" pitchFamily="34" charset="0"/>
                    <a:cs typeface="Arial"/>
                  </a:rPr>
                  <a:t>Web ASG</a:t>
                </a:r>
              </a:p>
            </p:txBody>
          </p:sp>
        </p:grpSp>
        <p:sp>
          <p:nvSpPr>
            <p:cNvPr id="161" name="Rounded Rectangle 160"/>
            <p:cNvSpPr/>
            <p:nvPr/>
          </p:nvSpPr>
          <p:spPr>
            <a:xfrm>
              <a:off x="5430464" y="943089"/>
              <a:ext cx="1206663" cy="3337442"/>
            </a:xfrm>
            <a:prstGeom prst="roundRect">
              <a:avLst>
                <a:gd name="adj" fmla="val 9818"/>
              </a:avLst>
            </a:prstGeom>
            <a:solidFill>
              <a:schemeClr val="accent4">
                <a:lumMod val="20000"/>
                <a:lumOff val="80000"/>
                <a:alpha val="19000"/>
              </a:schemeClr>
            </a:solid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dirty="0">
                <a:solidFill>
                  <a:schemeClr val="tx1"/>
                </a:solidFill>
                <a:latin typeface="Arial"/>
                <a:cs typeface="Arial"/>
              </a:endParaRPr>
            </a:p>
          </p:txBody>
        </p:sp>
        <p:cxnSp>
          <p:nvCxnSpPr>
            <p:cNvPr id="169" name="Straight Connector 168"/>
            <p:cNvCxnSpPr/>
            <p:nvPr/>
          </p:nvCxnSpPr>
          <p:spPr>
            <a:xfrm flipH="1" flipV="1">
              <a:off x="5601835" y="3291139"/>
              <a:ext cx="3098" cy="298910"/>
            </a:xfrm>
            <a:prstGeom prst="line">
              <a:avLst/>
            </a:prstGeom>
            <a:ln>
              <a:solidFill>
                <a:schemeClr val="bg1">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170" name="Group 169"/>
            <p:cNvGrpSpPr/>
            <p:nvPr/>
          </p:nvGrpSpPr>
          <p:grpSpPr>
            <a:xfrm>
              <a:off x="3167030" y="1722980"/>
              <a:ext cx="1012435" cy="1930481"/>
              <a:chOff x="3673136" y="2956586"/>
              <a:chExt cx="934156" cy="1717659"/>
            </a:xfrm>
          </p:grpSpPr>
          <p:cxnSp>
            <p:nvCxnSpPr>
              <p:cNvPr id="199" name="Straight Connector 198"/>
              <p:cNvCxnSpPr/>
              <p:nvPr/>
            </p:nvCxnSpPr>
            <p:spPr>
              <a:xfrm flipV="1">
                <a:off x="4128875" y="2956586"/>
                <a:ext cx="0" cy="1717659"/>
              </a:xfrm>
              <a:prstGeom prst="line">
                <a:avLst/>
              </a:prstGeom>
              <a:ln>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128875" y="2956586"/>
                <a:ext cx="467078" cy="0"/>
              </a:xfrm>
              <a:prstGeom prst="line">
                <a:avLst/>
              </a:prstGeom>
              <a:ln>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140214" y="4665778"/>
                <a:ext cx="467078" cy="0"/>
              </a:xfrm>
              <a:prstGeom prst="line">
                <a:avLst/>
              </a:prstGeom>
              <a:ln>
                <a:no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3673136" y="3769072"/>
                <a:ext cx="467078" cy="0"/>
              </a:xfrm>
              <a:prstGeom prst="line">
                <a:avLst/>
              </a:prstGeom>
              <a:ln>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grpSp>
        <p:cxnSp>
          <p:nvCxnSpPr>
            <p:cNvPr id="171" name="Straight Connector 170"/>
            <p:cNvCxnSpPr/>
            <p:nvPr/>
          </p:nvCxnSpPr>
          <p:spPr>
            <a:xfrm flipV="1">
              <a:off x="3660958" y="2646992"/>
              <a:ext cx="0" cy="996954"/>
            </a:xfrm>
            <a:prstGeom prst="line">
              <a:avLst/>
            </a:prstGeom>
            <a:ln>
              <a:solidFill>
                <a:schemeClr val="bg1">
                  <a:lumMod val="5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3641497" y="3653461"/>
              <a:ext cx="506218"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73" name="Picture 172"/>
            <p:cNvPicPr>
              <a:picLocks noChangeAspect="1"/>
            </p:cNvPicPr>
            <p:nvPr/>
          </p:nvPicPr>
          <p:blipFill>
            <a:blip r:embed="rId7"/>
            <a:stretch>
              <a:fillRect/>
            </a:stretch>
          </p:blipFill>
          <p:spPr>
            <a:xfrm>
              <a:off x="8028788" y="1569088"/>
              <a:ext cx="378595" cy="508602"/>
            </a:xfrm>
            <a:prstGeom prst="rect">
              <a:avLst/>
            </a:prstGeom>
          </p:spPr>
        </p:pic>
        <p:sp>
          <p:nvSpPr>
            <p:cNvPr id="174" name="TextBox 173"/>
            <p:cNvSpPr txBox="1"/>
            <p:nvPr/>
          </p:nvSpPr>
          <p:spPr>
            <a:xfrm>
              <a:off x="7762097" y="2051422"/>
              <a:ext cx="918058" cy="246222"/>
            </a:xfrm>
            <a:prstGeom prst="rect">
              <a:avLst/>
            </a:prstGeom>
            <a:noFill/>
          </p:spPr>
          <p:txBody>
            <a:bodyPr wrap="square" rtlCol="0">
              <a:spAutoFit/>
            </a:bodyPr>
            <a:lstStyle/>
            <a:p>
              <a:pPr algn="ctr"/>
              <a:r>
                <a:rPr lang="en-US" sz="1000" b="1" dirty="0"/>
                <a:t>Master</a:t>
              </a:r>
            </a:p>
          </p:txBody>
        </p:sp>
        <p:sp>
          <p:nvSpPr>
            <p:cNvPr id="175" name="TextBox 174"/>
            <p:cNvSpPr txBox="1"/>
            <p:nvPr/>
          </p:nvSpPr>
          <p:spPr>
            <a:xfrm>
              <a:off x="7762097" y="3458508"/>
              <a:ext cx="918058" cy="246222"/>
            </a:xfrm>
            <a:prstGeom prst="rect">
              <a:avLst/>
            </a:prstGeom>
            <a:noFill/>
          </p:spPr>
          <p:txBody>
            <a:bodyPr wrap="square" rtlCol="0">
              <a:spAutoFit/>
            </a:bodyPr>
            <a:lstStyle/>
            <a:p>
              <a:pPr algn="ctr"/>
              <a:r>
                <a:rPr lang="en-US" sz="1000" b="1" dirty="0"/>
                <a:t>Standby</a:t>
              </a:r>
            </a:p>
          </p:txBody>
        </p:sp>
        <p:pic>
          <p:nvPicPr>
            <p:cNvPr id="176" name="Picture 175"/>
            <p:cNvPicPr>
              <a:picLocks noChangeAspect="1"/>
            </p:cNvPicPr>
            <p:nvPr/>
          </p:nvPicPr>
          <p:blipFill>
            <a:blip r:embed="rId8"/>
            <a:stretch>
              <a:fillRect/>
            </a:stretch>
          </p:blipFill>
          <p:spPr>
            <a:xfrm>
              <a:off x="8041488" y="2976174"/>
              <a:ext cx="365894" cy="491540"/>
            </a:xfrm>
            <a:prstGeom prst="rect">
              <a:avLst/>
            </a:prstGeom>
          </p:spPr>
        </p:pic>
        <p:cxnSp>
          <p:nvCxnSpPr>
            <p:cNvPr id="177" name="Straight Connector 176"/>
            <p:cNvCxnSpPr/>
            <p:nvPr/>
          </p:nvCxnSpPr>
          <p:spPr>
            <a:xfrm flipV="1">
              <a:off x="8233777" y="2349015"/>
              <a:ext cx="0" cy="536430"/>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pic>
          <p:nvPicPr>
            <p:cNvPr id="178" name="Picture 177"/>
            <p:cNvPicPr>
              <a:picLocks noChangeAspect="1"/>
            </p:cNvPicPr>
            <p:nvPr/>
          </p:nvPicPr>
          <p:blipFill>
            <a:blip r:embed="rId9"/>
            <a:stretch>
              <a:fillRect/>
            </a:stretch>
          </p:blipFill>
          <p:spPr>
            <a:xfrm>
              <a:off x="7445196" y="1045379"/>
              <a:ext cx="358810" cy="482024"/>
            </a:xfrm>
            <a:prstGeom prst="rect">
              <a:avLst/>
            </a:prstGeom>
          </p:spPr>
        </p:pic>
        <p:sp>
          <p:nvSpPr>
            <p:cNvPr id="179" name="TextBox 178"/>
            <p:cNvSpPr txBox="1"/>
            <p:nvPr/>
          </p:nvSpPr>
          <p:spPr>
            <a:xfrm>
              <a:off x="6981622" y="1501135"/>
              <a:ext cx="1295892" cy="230832"/>
            </a:xfrm>
            <a:prstGeom prst="rect">
              <a:avLst/>
            </a:prstGeom>
            <a:noFill/>
          </p:spPr>
          <p:txBody>
            <a:bodyPr wrap="square" rtlCol="0">
              <a:spAutoFit/>
            </a:bodyPr>
            <a:lstStyle/>
            <a:p>
              <a:pPr algn="ctr"/>
              <a:r>
                <a:rPr lang="en-US" sz="900" b="1" dirty="0"/>
                <a:t>RR 1</a:t>
              </a:r>
            </a:p>
          </p:txBody>
        </p:sp>
        <p:pic>
          <p:nvPicPr>
            <p:cNvPr id="180" name="Picture 179"/>
            <p:cNvPicPr>
              <a:picLocks noChangeAspect="1"/>
            </p:cNvPicPr>
            <p:nvPr/>
          </p:nvPicPr>
          <p:blipFill>
            <a:blip r:embed="rId9"/>
            <a:stretch>
              <a:fillRect/>
            </a:stretch>
          </p:blipFill>
          <p:spPr>
            <a:xfrm>
              <a:off x="7448105" y="1773472"/>
              <a:ext cx="358810" cy="482024"/>
            </a:xfrm>
            <a:prstGeom prst="rect">
              <a:avLst/>
            </a:prstGeom>
          </p:spPr>
        </p:pic>
        <p:sp>
          <p:nvSpPr>
            <p:cNvPr id="181" name="TextBox 180"/>
            <p:cNvSpPr txBox="1"/>
            <p:nvPr/>
          </p:nvSpPr>
          <p:spPr>
            <a:xfrm>
              <a:off x="6984531" y="2229228"/>
              <a:ext cx="1295892" cy="230832"/>
            </a:xfrm>
            <a:prstGeom prst="rect">
              <a:avLst/>
            </a:prstGeom>
            <a:noFill/>
          </p:spPr>
          <p:txBody>
            <a:bodyPr wrap="square" rtlCol="0">
              <a:spAutoFit/>
            </a:bodyPr>
            <a:lstStyle/>
            <a:p>
              <a:pPr algn="ctr"/>
              <a:r>
                <a:rPr lang="en-US" sz="900" b="1" dirty="0"/>
                <a:t>RR 2</a:t>
              </a:r>
            </a:p>
          </p:txBody>
        </p:sp>
        <p:pic>
          <p:nvPicPr>
            <p:cNvPr id="182" name="Picture 181"/>
            <p:cNvPicPr>
              <a:picLocks noChangeAspect="1"/>
            </p:cNvPicPr>
            <p:nvPr/>
          </p:nvPicPr>
          <p:blipFill>
            <a:blip r:embed="rId9"/>
            <a:stretch>
              <a:fillRect/>
            </a:stretch>
          </p:blipFill>
          <p:spPr>
            <a:xfrm>
              <a:off x="7448105" y="2910458"/>
              <a:ext cx="358810" cy="482024"/>
            </a:xfrm>
            <a:prstGeom prst="rect">
              <a:avLst/>
            </a:prstGeom>
          </p:spPr>
        </p:pic>
        <p:sp>
          <p:nvSpPr>
            <p:cNvPr id="183" name="TextBox 182"/>
            <p:cNvSpPr txBox="1"/>
            <p:nvPr/>
          </p:nvSpPr>
          <p:spPr>
            <a:xfrm>
              <a:off x="6984531" y="3366213"/>
              <a:ext cx="1295892" cy="230832"/>
            </a:xfrm>
            <a:prstGeom prst="rect">
              <a:avLst/>
            </a:prstGeom>
            <a:noFill/>
          </p:spPr>
          <p:txBody>
            <a:bodyPr wrap="square" rtlCol="0">
              <a:spAutoFit/>
            </a:bodyPr>
            <a:lstStyle/>
            <a:p>
              <a:pPr algn="ctr"/>
              <a:r>
                <a:rPr lang="en-US" sz="900" b="1" dirty="0"/>
                <a:t>RR 3</a:t>
              </a:r>
            </a:p>
          </p:txBody>
        </p:sp>
        <p:pic>
          <p:nvPicPr>
            <p:cNvPr id="184" name="Picture 183"/>
            <p:cNvPicPr>
              <a:picLocks noChangeAspect="1"/>
            </p:cNvPicPr>
            <p:nvPr/>
          </p:nvPicPr>
          <p:blipFill>
            <a:blip r:embed="rId9"/>
            <a:stretch>
              <a:fillRect/>
            </a:stretch>
          </p:blipFill>
          <p:spPr>
            <a:xfrm>
              <a:off x="7451014" y="3638549"/>
              <a:ext cx="358810" cy="482024"/>
            </a:xfrm>
            <a:prstGeom prst="rect">
              <a:avLst/>
            </a:prstGeom>
          </p:spPr>
        </p:pic>
        <p:sp>
          <p:nvSpPr>
            <p:cNvPr id="185" name="TextBox 184"/>
            <p:cNvSpPr txBox="1"/>
            <p:nvPr/>
          </p:nvSpPr>
          <p:spPr>
            <a:xfrm>
              <a:off x="6987440" y="4094305"/>
              <a:ext cx="1295892" cy="230832"/>
            </a:xfrm>
            <a:prstGeom prst="rect">
              <a:avLst/>
            </a:prstGeom>
            <a:noFill/>
          </p:spPr>
          <p:txBody>
            <a:bodyPr wrap="square" rtlCol="0">
              <a:spAutoFit/>
            </a:bodyPr>
            <a:lstStyle/>
            <a:p>
              <a:pPr algn="ctr"/>
              <a:r>
                <a:rPr lang="en-US" sz="900" b="1" dirty="0"/>
                <a:t>RR 4</a:t>
              </a:r>
            </a:p>
          </p:txBody>
        </p:sp>
        <p:cxnSp>
          <p:nvCxnSpPr>
            <p:cNvPr id="186" name="Straight Connector 185"/>
            <p:cNvCxnSpPr/>
            <p:nvPr/>
          </p:nvCxnSpPr>
          <p:spPr>
            <a:xfrm flipV="1">
              <a:off x="7921789" y="1225283"/>
              <a:ext cx="0" cy="2584724"/>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flipH="1">
              <a:off x="7921791" y="2615170"/>
              <a:ext cx="311986" cy="1"/>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a:off x="7794625" y="3148607"/>
              <a:ext cx="135967" cy="2768"/>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flipH="1">
              <a:off x="7785449" y="3810009"/>
              <a:ext cx="135967" cy="2768"/>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flipH="1">
              <a:off x="7787724" y="1225285"/>
              <a:ext cx="135967" cy="2768"/>
            </a:xfrm>
            <a:prstGeom prst="line">
              <a:avLst/>
            </a:prstGeom>
            <a:ln>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91" name="Group 190"/>
            <p:cNvGrpSpPr/>
            <p:nvPr/>
          </p:nvGrpSpPr>
          <p:grpSpPr>
            <a:xfrm>
              <a:off x="6472668" y="3254401"/>
              <a:ext cx="1131654" cy="864979"/>
              <a:chOff x="1511548" y="5749151"/>
              <a:chExt cx="1044157" cy="769622"/>
            </a:xfrm>
          </p:grpSpPr>
          <p:pic>
            <p:nvPicPr>
              <p:cNvPr id="194" name="Picture 193"/>
              <p:cNvPicPr>
                <a:picLocks noChangeAspect="1"/>
              </p:cNvPicPr>
              <p:nvPr/>
            </p:nvPicPr>
            <p:blipFill>
              <a:blip r:embed="rId10"/>
              <a:stretch>
                <a:fillRect/>
              </a:stretch>
            </p:blipFill>
            <p:spPr>
              <a:xfrm>
                <a:off x="1955627" y="5883874"/>
                <a:ext cx="287066" cy="303315"/>
              </a:xfrm>
              <a:prstGeom prst="rect">
                <a:avLst/>
              </a:prstGeom>
            </p:spPr>
          </p:pic>
          <p:sp>
            <p:nvSpPr>
              <p:cNvPr id="195" name="TextBox 194"/>
              <p:cNvSpPr txBox="1"/>
              <p:nvPr/>
            </p:nvSpPr>
            <p:spPr>
              <a:xfrm>
                <a:off x="1511548" y="6149441"/>
                <a:ext cx="1044157" cy="369332"/>
              </a:xfrm>
              <a:prstGeom prst="rect">
                <a:avLst/>
              </a:prstGeom>
              <a:noFill/>
            </p:spPr>
            <p:txBody>
              <a:bodyPr wrap="square" rtlCol="0">
                <a:spAutoFit/>
              </a:bodyPr>
              <a:lstStyle/>
              <a:p>
                <a:pPr algn="ctr"/>
                <a:r>
                  <a:rPr lang="en-US" sz="1000" b="1" dirty="0"/>
                  <a:t>ElastiCache Cluster</a:t>
                </a:r>
              </a:p>
            </p:txBody>
          </p:sp>
          <p:pic>
            <p:nvPicPr>
              <p:cNvPr id="196" name="Picture 195"/>
              <p:cNvPicPr>
                <a:picLocks noChangeAspect="1"/>
              </p:cNvPicPr>
              <p:nvPr/>
            </p:nvPicPr>
            <p:blipFill>
              <a:blip r:embed="rId10"/>
              <a:stretch>
                <a:fillRect/>
              </a:stretch>
            </p:blipFill>
            <p:spPr>
              <a:xfrm>
                <a:off x="1903988" y="5839600"/>
                <a:ext cx="287066" cy="303315"/>
              </a:xfrm>
              <a:prstGeom prst="rect">
                <a:avLst/>
              </a:prstGeom>
            </p:spPr>
          </p:pic>
          <p:pic>
            <p:nvPicPr>
              <p:cNvPr id="197" name="Picture 196"/>
              <p:cNvPicPr>
                <a:picLocks noChangeAspect="1"/>
              </p:cNvPicPr>
              <p:nvPr/>
            </p:nvPicPr>
            <p:blipFill>
              <a:blip r:embed="rId10"/>
              <a:stretch>
                <a:fillRect/>
              </a:stretch>
            </p:blipFill>
            <p:spPr>
              <a:xfrm>
                <a:off x="1853592" y="5791486"/>
                <a:ext cx="287066" cy="303315"/>
              </a:xfrm>
              <a:prstGeom prst="rect">
                <a:avLst/>
              </a:prstGeom>
            </p:spPr>
          </p:pic>
          <p:pic>
            <p:nvPicPr>
              <p:cNvPr id="198" name="Picture 197"/>
              <p:cNvPicPr>
                <a:picLocks noChangeAspect="1"/>
              </p:cNvPicPr>
              <p:nvPr/>
            </p:nvPicPr>
            <p:blipFill>
              <a:blip r:embed="rId10"/>
              <a:stretch>
                <a:fillRect/>
              </a:stretch>
            </p:blipFill>
            <p:spPr>
              <a:xfrm>
                <a:off x="1786693" y="5749151"/>
                <a:ext cx="287066" cy="303315"/>
              </a:xfrm>
              <a:prstGeom prst="rect">
                <a:avLst/>
              </a:prstGeom>
            </p:spPr>
          </p:pic>
        </p:grpSp>
        <p:cxnSp>
          <p:nvCxnSpPr>
            <p:cNvPr id="192" name="Elbow Connector 191"/>
            <p:cNvCxnSpPr/>
            <p:nvPr/>
          </p:nvCxnSpPr>
          <p:spPr>
            <a:xfrm>
              <a:off x="6315967" y="3272112"/>
              <a:ext cx="454903" cy="186395"/>
            </a:xfrm>
            <a:prstGeom prst="bentConnector3">
              <a:avLst>
                <a:gd name="adj1" fmla="val 50000"/>
              </a:avLst>
            </a:prstGeom>
            <a:ln>
              <a:solidFill>
                <a:srgbClr val="008000"/>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209" name="Picture 208"/>
            <p:cNvPicPr>
              <a:picLocks noChangeAspect="1"/>
            </p:cNvPicPr>
            <p:nvPr/>
          </p:nvPicPr>
          <p:blipFill>
            <a:blip r:embed="rId11"/>
            <a:stretch>
              <a:fillRect/>
            </a:stretch>
          </p:blipFill>
          <p:spPr>
            <a:xfrm>
              <a:off x="4238773" y="1225283"/>
              <a:ext cx="701975" cy="813593"/>
            </a:xfrm>
            <a:prstGeom prst="rect">
              <a:avLst/>
            </a:prstGeom>
          </p:spPr>
        </p:pic>
        <p:sp>
          <p:nvSpPr>
            <p:cNvPr id="210" name="TextBox 209"/>
            <p:cNvSpPr txBox="1"/>
            <p:nvPr/>
          </p:nvSpPr>
          <p:spPr>
            <a:xfrm>
              <a:off x="4126853" y="1982239"/>
              <a:ext cx="918058" cy="415093"/>
            </a:xfrm>
            <a:prstGeom prst="rect">
              <a:avLst/>
            </a:prstGeom>
            <a:noFill/>
          </p:spPr>
          <p:txBody>
            <a:bodyPr wrap="square" rtlCol="0">
              <a:spAutoFit/>
            </a:bodyPr>
            <a:lstStyle/>
            <a:p>
              <a:pPr algn="ctr"/>
              <a:r>
                <a:rPr lang="en-US" sz="1000" b="1" dirty="0"/>
                <a:t>Web Servers</a:t>
              </a:r>
            </a:p>
          </p:txBody>
        </p:sp>
        <p:pic>
          <p:nvPicPr>
            <p:cNvPr id="211" name="Picture 210"/>
            <p:cNvPicPr>
              <a:picLocks noChangeAspect="1"/>
            </p:cNvPicPr>
            <p:nvPr/>
          </p:nvPicPr>
          <p:blipFill>
            <a:blip r:embed="rId11"/>
            <a:stretch>
              <a:fillRect/>
            </a:stretch>
          </p:blipFill>
          <p:spPr>
            <a:xfrm>
              <a:off x="4403944" y="2976174"/>
              <a:ext cx="701975" cy="813593"/>
            </a:xfrm>
            <a:prstGeom prst="rect">
              <a:avLst/>
            </a:prstGeom>
          </p:spPr>
        </p:pic>
        <p:sp>
          <p:nvSpPr>
            <p:cNvPr id="212" name="TextBox 211"/>
            <p:cNvSpPr txBox="1"/>
            <p:nvPr/>
          </p:nvSpPr>
          <p:spPr>
            <a:xfrm>
              <a:off x="4146883" y="3741803"/>
              <a:ext cx="1043877" cy="246222"/>
            </a:xfrm>
            <a:prstGeom prst="rect">
              <a:avLst/>
            </a:prstGeom>
            <a:noFill/>
          </p:spPr>
          <p:txBody>
            <a:bodyPr wrap="square" rtlCol="0">
              <a:spAutoFit/>
            </a:bodyPr>
            <a:lstStyle/>
            <a:p>
              <a:pPr algn="ctr"/>
              <a:r>
                <a:rPr lang="en-US" sz="1000" b="1" dirty="0"/>
                <a:t>Web Servers</a:t>
              </a:r>
            </a:p>
          </p:txBody>
        </p:sp>
        <p:sp>
          <p:nvSpPr>
            <p:cNvPr id="213" name="TextBox 35"/>
            <p:cNvSpPr txBox="1">
              <a:spLocks noChangeArrowheads="1"/>
            </p:cNvSpPr>
            <p:nvPr/>
          </p:nvSpPr>
          <p:spPr bwMode="auto">
            <a:xfrm>
              <a:off x="5168929" y="4042630"/>
              <a:ext cx="1687837" cy="261610"/>
            </a:xfrm>
            <a:prstGeom prst="rect">
              <a:avLst/>
            </a:prstGeom>
            <a:noFill/>
            <a:ln w="9525">
              <a:noFill/>
              <a:miter lim="800000"/>
              <a:headEnd/>
              <a:tailEnd/>
            </a:ln>
          </p:spPr>
          <p:txBody>
            <a:bodyPr>
              <a:spAutoFit/>
            </a:bodyPr>
            <a:lstStyle/>
            <a:p>
              <a:pPr algn="ctr"/>
              <a:r>
                <a:rPr lang="en-US" sz="1100" b="1" dirty="0">
                  <a:latin typeface="Arial"/>
                  <a:ea typeface="Verdana" pitchFamily="34" charset="0"/>
                  <a:cs typeface="Arial"/>
                </a:rPr>
                <a:t>Elastic Beanstalk</a:t>
              </a:r>
            </a:p>
          </p:txBody>
        </p:sp>
        <p:pic>
          <p:nvPicPr>
            <p:cNvPr id="214" name="Picture 213"/>
            <p:cNvPicPr>
              <a:picLocks noChangeAspect="1"/>
            </p:cNvPicPr>
            <p:nvPr/>
          </p:nvPicPr>
          <p:blipFill>
            <a:blip r:embed="rId12"/>
            <a:stretch>
              <a:fillRect/>
            </a:stretch>
          </p:blipFill>
          <p:spPr>
            <a:xfrm>
              <a:off x="5525092" y="736123"/>
              <a:ext cx="289049" cy="413933"/>
            </a:xfrm>
            <a:prstGeom prst="rect">
              <a:avLst/>
            </a:prstGeom>
          </p:spPr>
        </p:pic>
        <p:pic>
          <p:nvPicPr>
            <p:cNvPr id="215" name="Picture 214"/>
            <p:cNvPicPr>
              <a:picLocks noChangeAspect="1"/>
            </p:cNvPicPr>
            <p:nvPr/>
          </p:nvPicPr>
          <p:blipFill>
            <a:blip r:embed="rId13"/>
            <a:stretch>
              <a:fillRect/>
            </a:stretch>
          </p:blipFill>
          <p:spPr>
            <a:xfrm>
              <a:off x="5904792" y="1349930"/>
              <a:ext cx="301771" cy="575404"/>
            </a:xfrm>
            <a:prstGeom prst="rect">
              <a:avLst/>
            </a:prstGeom>
          </p:spPr>
        </p:pic>
        <p:sp>
          <p:nvSpPr>
            <p:cNvPr id="216" name="TextBox 215"/>
            <p:cNvSpPr txBox="1"/>
            <p:nvPr/>
          </p:nvSpPr>
          <p:spPr>
            <a:xfrm>
              <a:off x="5392029" y="1983261"/>
              <a:ext cx="1214401" cy="246222"/>
            </a:xfrm>
            <a:prstGeom prst="rect">
              <a:avLst/>
            </a:prstGeom>
            <a:noFill/>
          </p:spPr>
          <p:txBody>
            <a:bodyPr wrap="square" rtlCol="0">
              <a:spAutoFit/>
            </a:bodyPr>
            <a:lstStyle/>
            <a:p>
              <a:pPr algn="ctr"/>
              <a:r>
                <a:rPr lang="en-US" sz="1000" b="1" dirty="0"/>
                <a:t>App</a:t>
              </a:r>
            </a:p>
          </p:txBody>
        </p:sp>
        <p:pic>
          <p:nvPicPr>
            <p:cNvPr id="217" name="Picture 216"/>
            <p:cNvPicPr>
              <a:picLocks noChangeAspect="1"/>
            </p:cNvPicPr>
            <p:nvPr/>
          </p:nvPicPr>
          <p:blipFill>
            <a:blip r:embed="rId13"/>
            <a:stretch>
              <a:fillRect/>
            </a:stretch>
          </p:blipFill>
          <p:spPr>
            <a:xfrm>
              <a:off x="5904792" y="3109803"/>
              <a:ext cx="301771" cy="575404"/>
            </a:xfrm>
            <a:prstGeom prst="rect">
              <a:avLst/>
            </a:prstGeom>
          </p:spPr>
        </p:pic>
        <p:sp>
          <p:nvSpPr>
            <p:cNvPr id="218" name="TextBox 217"/>
            <p:cNvSpPr txBox="1"/>
            <p:nvPr/>
          </p:nvSpPr>
          <p:spPr>
            <a:xfrm>
              <a:off x="5370497" y="3702854"/>
              <a:ext cx="1214401" cy="246222"/>
            </a:xfrm>
            <a:prstGeom prst="rect">
              <a:avLst/>
            </a:prstGeom>
            <a:noFill/>
          </p:spPr>
          <p:txBody>
            <a:bodyPr wrap="square" rtlCol="0">
              <a:spAutoFit/>
            </a:bodyPr>
            <a:lstStyle/>
            <a:p>
              <a:pPr algn="ctr"/>
              <a:r>
                <a:rPr lang="en-US" sz="1000" b="1" dirty="0"/>
                <a:t>App</a:t>
              </a:r>
            </a:p>
          </p:txBody>
        </p:sp>
        <p:grpSp>
          <p:nvGrpSpPr>
            <p:cNvPr id="219" name="Group 218"/>
            <p:cNvGrpSpPr/>
            <p:nvPr/>
          </p:nvGrpSpPr>
          <p:grpSpPr>
            <a:xfrm>
              <a:off x="5086426" y="1670894"/>
              <a:ext cx="740005" cy="1930481"/>
              <a:chOff x="5444129" y="2910242"/>
              <a:chExt cx="682789" cy="1717659"/>
            </a:xfrm>
          </p:grpSpPr>
          <p:cxnSp>
            <p:nvCxnSpPr>
              <p:cNvPr id="220" name="Straight Connector 219"/>
              <p:cNvCxnSpPr/>
              <p:nvPr/>
            </p:nvCxnSpPr>
            <p:spPr>
              <a:xfrm rot="10800000" flipV="1">
                <a:off x="5922546" y="2910242"/>
                <a:ext cx="0" cy="1717659"/>
              </a:xfrm>
              <a:prstGeom prst="line">
                <a:avLst/>
              </a:prstGeom>
              <a:ln>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rot="10800000">
                <a:off x="5455468" y="4627901"/>
                <a:ext cx="467078"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rot="10800000">
                <a:off x="5444129" y="2918709"/>
                <a:ext cx="467078" cy="0"/>
              </a:xfrm>
              <a:prstGeom prst="line">
                <a:avLst/>
              </a:prstGeom>
              <a:ln>
                <a:solidFill>
                  <a:srgbClr val="008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flipH="1">
                <a:off x="5922546" y="4334933"/>
                <a:ext cx="204372" cy="0"/>
              </a:xfrm>
              <a:prstGeom prst="line">
                <a:avLst/>
              </a:prstGeom>
              <a:ln>
                <a:solidFill>
                  <a:srgbClr val="008000"/>
                </a:solidFill>
                <a:prstDash val="sysDash"/>
                <a:headEnd type="triangle"/>
                <a:tailEnd type="none"/>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497601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AWS CloudFormation: Application stack </a:t>
            </a:r>
            <a:r>
              <a:rPr lang="en-US" dirty="0" smtClean="0"/>
              <a:t>example (continue)</a:t>
            </a:r>
            <a:endParaRPr lang="en-US" dirty="0"/>
          </a:p>
        </p:txBody>
      </p:sp>
      <p:sp>
        <p:nvSpPr>
          <p:cNvPr id="6" name="Footer Placeholder 2"/>
          <p:cNvSpPr>
            <a:spLocks noGrp="1"/>
          </p:cNvSpPr>
          <p:nvPr>
            <p:ph type="ftr" sz="quarter" idx="4294967295"/>
          </p:nvPr>
        </p:nvSpPr>
        <p:spPr>
          <a:xfrm>
            <a:off x="67671" y="4767263"/>
            <a:ext cx="6197600" cy="274637"/>
          </a:xfrm>
          <a:prstGeom prst="rect">
            <a:avLst/>
          </a:prstGeom>
        </p:spPr>
        <p:txBody>
          <a:bodyPr/>
          <a:lstStyle/>
          <a:p>
            <a:r>
              <a:rPr lang="en-US" dirty="0" smtClean="0"/>
              <a:t>Architecting on AWS – Overview of Services for Web Applications</a:t>
            </a:r>
          </a:p>
        </p:txBody>
      </p:sp>
      <p:grpSp>
        <p:nvGrpSpPr>
          <p:cNvPr id="19" name="Group 18"/>
          <p:cNvGrpSpPr/>
          <p:nvPr/>
        </p:nvGrpSpPr>
        <p:grpSpPr>
          <a:xfrm>
            <a:off x="3853569" y="1660534"/>
            <a:ext cx="1500229" cy="1910275"/>
            <a:chOff x="3429250" y="1689059"/>
            <a:chExt cx="1500229" cy="1910275"/>
          </a:xfrm>
        </p:grpSpPr>
        <p:pic>
          <p:nvPicPr>
            <p:cNvPr id="7" name="Picture 6"/>
            <p:cNvPicPr>
              <a:picLocks noChangeAspect="1"/>
            </p:cNvPicPr>
            <p:nvPr/>
          </p:nvPicPr>
          <p:blipFill>
            <a:blip r:embed="rId3"/>
            <a:stretch>
              <a:fillRect/>
            </a:stretch>
          </p:blipFill>
          <p:spPr>
            <a:xfrm>
              <a:off x="3666642" y="1689059"/>
              <a:ext cx="1025446" cy="1374231"/>
            </a:xfrm>
            <a:prstGeom prst="rect">
              <a:avLst/>
            </a:prstGeom>
          </p:spPr>
        </p:pic>
        <p:sp>
          <p:nvSpPr>
            <p:cNvPr id="8" name="TextBox 7"/>
            <p:cNvSpPr txBox="1"/>
            <p:nvPr/>
          </p:nvSpPr>
          <p:spPr>
            <a:xfrm>
              <a:off x="3429250" y="3076114"/>
              <a:ext cx="1500229" cy="523220"/>
            </a:xfrm>
            <a:prstGeom prst="rect">
              <a:avLst/>
            </a:prstGeom>
            <a:noFill/>
          </p:spPr>
          <p:txBody>
            <a:bodyPr wrap="square" rtlCol="0">
              <a:spAutoFit/>
            </a:bodyPr>
            <a:lstStyle/>
            <a:p>
              <a:pPr algn="ctr"/>
              <a:r>
                <a:rPr lang="en-US" sz="1400" b="1" dirty="0"/>
                <a:t>Template File Defining Stack</a:t>
              </a:r>
            </a:p>
          </p:txBody>
        </p:sp>
      </p:grpSp>
      <p:grpSp>
        <p:nvGrpSpPr>
          <p:cNvPr id="24" name="Group 23"/>
          <p:cNvGrpSpPr/>
          <p:nvPr/>
        </p:nvGrpSpPr>
        <p:grpSpPr>
          <a:xfrm>
            <a:off x="5177283" y="2009111"/>
            <a:ext cx="2186278" cy="830997"/>
            <a:chOff x="5066586" y="1924794"/>
            <a:chExt cx="2186278" cy="830997"/>
          </a:xfrm>
        </p:grpSpPr>
        <p:sp>
          <p:nvSpPr>
            <p:cNvPr id="9" name="Right Arrow 8"/>
            <p:cNvSpPr/>
            <p:nvPr/>
          </p:nvSpPr>
          <p:spPr>
            <a:xfrm>
              <a:off x="5066586" y="2186747"/>
              <a:ext cx="683921" cy="313955"/>
            </a:xfrm>
            <a:prstGeom prst="rightArrow">
              <a:avLst/>
            </a:prstGeom>
            <a:solidFill>
              <a:schemeClr val="tx1"/>
            </a:solidFill>
            <a:ln>
              <a:solidFill>
                <a:schemeClr val="bg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solidFill>
                  <a:schemeClr val="tx1"/>
                </a:solidFill>
              </a:endParaRPr>
            </a:p>
          </p:txBody>
        </p:sp>
        <p:sp>
          <p:nvSpPr>
            <p:cNvPr id="10" name="TextBox 9"/>
            <p:cNvSpPr txBox="1"/>
            <p:nvPr/>
          </p:nvSpPr>
          <p:spPr>
            <a:xfrm>
              <a:off x="5750507" y="1924794"/>
              <a:ext cx="1502357" cy="830997"/>
            </a:xfrm>
            <a:prstGeom prst="rect">
              <a:avLst/>
            </a:prstGeom>
            <a:noFill/>
          </p:spPr>
          <p:txBody>
            <a:bodyPr wrap="square" rtlCol="0">
              <a:spAutoFit/>
            </a:bodyPr>
            <a:lstStyle/>
            <a:p>
              <a:r>
                <a:rPr lang="en-US" sz="1600" b="1" dirty="0"/>
                <a:t>Git</a:t>
              </a:r>
            </a:p>
            <a:p>
              <a:r>
                <a:rPr lang="en-US" sz="1600" b="1" dirty="0"/>
                <a:t>Subversion</a:t>
              </a:r>
            </a:p>
            <a:p>
              <a:r>
                <a:rPr lang="en-US" sz="1600" b="1" dirty="0"/>
                <a:t>Mercurial</a:t>
              </a:r>
            </a:p>
          </p:txBody>
        </p:sp>
      </p:grpSp>
      <p:grpSp>
        <p:nvGrpSpPr>
          <p:cNvPr id="15" name="Group 14"/>
          <p:cNvGrpSpPr/>
          <p:nvPr/>
        </p:nvGrpSpPr>
        <p:grpSpPr>
          <a:xfrm>
            <a:off x="2118277" y="1789447"/>
            <a:ext cx="1748731" cy="1311498"/>
            <a:chOff x="1904276" y="2157193"/>
            <a:chExt cx="1748731" cy="1311498"/>
          </a:xfrm>
        </p:grpSpPr>
        <p:sp>
          <p:nvSpPr>
            <p:cNvPr id="11" name="Right Arrow 10"/>
            <p:cNvSpPr/>
            <p:nvPr/>
          </p:nvSpPr>
          <p:spPr>
            <a:xfrm rot="10800000">
              <a:off x="2969086" y="2212569"/>
              <a:ext cx="683921" cy="3139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2" name="Right Arrow 11"/>
            <p:cNvSpPr/>
            <p:nvPr/>
          </p:nvSpPr>
          <p:spPr>
            <a:xfrm rot="10800000">
              <a:off x="2969086" y="2671432"/>
              <a:ext cx="683921" cy="3139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13" name="Right Arrow 12"/>
            <p:cNvSpPr/>
            <p:nvPr/>
          </p:nvSpPr>
          <p:spPr>
            <a:xfrm rot="10800000">
              <a:off x="2969085" y="3131946"/>
              <a:ext cx="683921" cy="31395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sp>
          <p:nvSpPr>
            <p:cNvPr id="5" name="TextBox 4"/>
            <p:cNvSpPr txBox="1"/>
            <p:nvPr/>
          </p:nvSpPr>
          <p:spPr>
            <a:xfrm>
              <a:off x="1904276" y="2157193"/>
              <a:ext cx="1037690" cy="369332"/>
            </a:xfrm>
            <a:prstGeom prst="rect">
              <a:avLst/>
            </a:prstGeom>
            <a:noFill/>
          </p:spPr>
          <p:txBody>
            <a:bodyPr wrap="square" rtlCol="0">
              <a:spAutoFit/>
            </a:bodyPr>
            <a:lstStyle/>
            <a:p>
              <a:pPr algn="r"/>
              <a:r>
                <a:rPr lang="en-US" b="1" dirty="0" smtClean="0"/>
                <a:t>Dev</a:t>
              </a:r>
              <a:endParaRPr lang="en-US" b="1" dirty="0"/>
            </a:p>
          </p:txBody>
        </p:sp>
        <p:sp>
          <p:nvSpPr>
            <p:cNvPr id="17" name="TextBox 16"/>
            <p:cNvSpPr txBox="1"/>
            <p:nvPr/>
          </p:nvSpPr>
          <p:spPr>
            <a:xfrm>
              <a:off x="1928066" y="2607690"/>
              <a:ext cx="1037690" cy="369332"/>
            </a:xfrm>
            <a:prstGeom prst="rect">
              <a:avLst/>
            </a:prstGeom>
            <a:noFill/>
          </p:spPr>
          <p:txBody>
            <a:bodyPr wrap="square" rtlCol="0">
              <a:spAutoFit/>
            </a:bodyPr>
            <a:lstStyle/>
            <a:p>
              <a:pPr algn="r"/>
              <a:r>
                <a:rPr lang="en-US" b="1" dirty="0" smtClean="0"/>
                <a:t>Test</a:t>
              </a:r>
              <a:endParaRPr lang="en-US" b="1" dirty="0"/>
            </a:p>
          </p:txBody>
        </p:sp>
        <p:sp>
          <p:nvSpPr>
            <p:cNvPr id="18" name="TextBox 17"/>
            <p:cNvSpPr txBox="1"/>
            <p:nvPr/>
          </p:nvSpPr>
          <p:spPr>
            <a:xfrm>
              <a:off x="1967214" y="3099359"/>
              <a:ext cx="1037690" cy="369332"/>
            </a:xfrm>
            <a:prstGeom prst="rect">
              <a:avLst/>
            </a:prstGeom>
            <a:noFill/>
          </p:spPr>
          <p:txBody>
            <a:bodyPr wrap="square" rtlCol="0">
              <a:spAutoFit/>
            </a:bodyPr>
            <a:lstStyle/>
            <a:p>
              <a:pPr algn="r"/>
              <a:r>
                <a:rPr lang="en-US" b="1" dirty="0" smtClean="0"/>
                <a:t>Prod</a:t>
              </a:r>
              <a:endParaRPr lang="en-US" b="1" dirty="0"/>
            </a:p>
          </p:txBody>
        </p:sp>
      </p:grpSp>
      <p:sp>
        <p:nvSpPr>
          <p:cNvPr id="16" name="TextBox 15"/>
          <p:cNvSpPr txBox="1"/>
          <p:nvPr/>
        </p:nvSpPr>
        <p:spPr>
          <a:xfrm>
            <a:off x="2712198" y="3675429"/>
            <a:ext cx="3561576" cy="830997"/>
          </a:xfrm>
          <a:prstGeom prst="rect">
            <a:avLst/>
          </a:prstGeom>
          <a:solidFill>
            <a:srgbClr val="FFFAD0"/>
          </a:solidFill>
          <a:ln>
            <a:solidFill>
              <a:schemeClr val="accent1"/>
            </a:solidFill>
          </a:ln>
        </p:spPr>
        <p:txBody>
          <a:bodyPr wrap="squar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The entire application can be represented in an AWS CloudFormation template.</a:t>
            </a:r>
          </a:p>
        </p:txBody>
      </p:sp>
      <p:sp>
        <p:nvSpPr>
          <p:cNvPr id="21" name="TextBox 20"/>
          <p:cNvSpPr txBox="1"/>
          <p:nvPr/>
        </p:nvSpPr>
        <p:spPr>
          <a:xfrm>
            <a:off x="6612382" y="855046"/>
            <a:ext cx="2366936" cy="1323439"/>
          </a:xfrm>
          <a:prstGeom prst="rect">
            <a:avLst/>
          </a:prstGeom>
          <a:solidFill>
            <a:srgbClr val="FFFAD0"/>
          </a:solidFill>
          <a:ln>
            <a:solidFill>
              <a:schemeClr val="accent1"/>
            </a:solidFill>
          </a:ln>
        </p:spPr>
        <p:txBody>
          <a:bodyPr wrap="square" rtlCol="0">
            <a:spAutoFit/>
          </a:bodyPr>
          <a:lstStyle/>
          <a:p>
            <a:r>
              <a:rPr lang="en-US" sz="1600" dirty="0" smtClean="0">
                <a:latin typeface="Verdana" panose="020B0604030504040204" pitchFamily="34" charset="0"/>
                <a:ea typeface="Verdana" panose="020B0604030504040204" pitchFamily="34" charset="0"/>
                <a:cs typeface="Verdana" panose="020B0604030504040204" pitchFamily="34" charset="0"/>
              </a:rPr>
              <a:t>Use </a:t>
            </a:r>
            <a:r>
              <a:rPr lang="en-US" sz="1600" dirty="0">
                <a:latin typeface="Verdana" panose="020B0604030504040204" pitchFamily="34" charset="0"/>
                <a:ea typeface="Verdana" panose="020B0604030504040204" pitchFamily="34" charset="0"/>
                <a:cs typeface="Verdana" panose="020B0604030504040204" pitchFamily="34" charset="0"/>
              </a:rPr>
              <a:t>the version control system of your choice to store and track changes to this template</a:t>
            </a:r>
          </a:p>
        </p:txBody>
      </p:sp>
      <p:sp>
        <p:nvSpPr>
          <p:cNvPr id="22" name="TextBox 21"/>
          <p:cNvSpPr txBox="1"/>
          <p:nvPr/>
        </p:nvSpPr>
        <p:spPr>
          <a:xfrm>
            <a:off x="127108" y="1457228"/>
            <a:ext cx="2330904" cy="1323439"/>
          </a:xfrm>
          <a:prstGeom prst="rect">
            <a:avLst/>
          </a:prstGeom>
          <a:solidFill>
            <a:srgbClr val="FFFAD0"/>
          </a:solidFill>
          <a:ln>
            <a:solidFill>
              <a:schemeClr val="accent1"/>
            </a:solidFill>
          </a:ln>
        </p:spPr>
        <p:txBody>
          <a:bodyPr wrap="square" rtlCol="0">
            <a:spAutoFit/>
          </a:bodyPr>
          <a:lstStyle/>
          <a:p>
            <a:r>
              <a:rPr lang="en-US" sz="1600" dirty="0" smtClean="0">
                <a:latin typeface="Verdana" panose="020B0604030504040204" pitchFamily="34" charset="0"/>
                <a:ea typeface="Verdana" panose="020B0604030504040204" pitchFamily="34" charset="0"/>
                <a:cs typeface="Verdana" panose="020B0604030504040204" pitchFamily="34" charset="0"/>
              </a:rPr>
              <a:t>Build </a:t>
            </a:r>
            <a:r>
              <a:rPr lang="en-US" sz="1600" dirty="0">
                <a:latin typeface="Verdana" panose="020B0604030504040204" pitchFamily="34" charset="0"/>
                <a:ea typeface="Verdana" panose="020B0604030504040204" pitchFamily="34" charset="0"/>
                <a:cs typeface="Verdana" panose="020B0604030504040204" pitchFamily="34" charset="0"/>
              </a:rPr>
              <a:t>out multiple environments, such as for Development, Test, and </a:t>
            </a:r>
            <a:r>
              <a:rPr lang="en-US" sz="1600" dirty="0" smtClean="0">
                <a:latin typeface="Verdana" panose="020B0604030504040204" pitchFamily="34" charset="0"/>
                <a:ea typeface="Verdana" panose="020B0604030504040204" pitchFamily="34" charset="0"/>
                <a:cs typeface="Verdana" panose="020B0604030504040204" pitchFamily="34" charset="0"/>
              </a:rPr>
              <a:t>Production using the template</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65754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4"/>
          <p:cNvSpPr txBox="1">
            <a:spLocks noChangeArrowheads="1"/>
          </p:cNvSpPr>
          <p:nvPr/>
        </p:nvSpPr>
        <p:spPr bwMode="auto">
          <a:xfrm>
            <a:off x="806763" y="693082"/>
            <a:ext cx="7735330"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a:t>
            </a:r>
          </a:p>
          <a:p>
            <a:pPr eaLnBrk="1" hangingPunct="1"/>
            <a:r>
              <a:rPr lang="en-US" sz="1000" b="1" dirty="0"/>
              <a:t>	"</a:t>
            </a:r>
            <a:r>
              <a:rPr lang="en-US" sz="1000" b="1" dirty="0">
                <a:solidFill>
                  <a:schemeClr val="accent3">
                    <a:lumMod val="75000"/>
                  </a:schemeClr>
                </a:solidFill>
              </a:rPr>
              <a:t>Description</a:t>
            </a:r>
            <a:r>
              <a:rPr lang="en-US" sz="1000" b="1" dirty="0"/>
              <a:t>" : "Create an EC2 instance running the Amazon Linux 32 bit AMI.”,</a:t>
            </a:r>
          </a:p>
          <a:p>
            <a:pPr eaLnBrk="1" hangingPunct="1"/>
            <a:r>
              <a:rPr lang="en-US" sz="1000" b="1" dirty="0"/>
              <a:t>	"</a:t>
            </a:r>
            <a:r>
              <a:rPr lang="en-US" sz="1000" b="1" dirty="0">
                <a:solidFill>
                  <a:srgbClr val="77933C"/>
                </a:solidFill>
              </a:rPr>
              <a:t>Parameters</a:t>
            </a:r>
            <a:r>
              <a:rPr lang="en-US" sz="1000" b="1" dirty="0"/>
              <a:t>" : { </a:t>
            </a:r>
          </a:p>
          <a:p>
            <a:pPr eaLnBrk="1" hangingPunct="1"/>
            <a:r>
              <a:rPr lang="en-US" sz="1000" b="1" dirty="0"/>
              <a:t>		"KeyPair" : { </a:t>
            </a:r>
          </a:p>
          <a:p>
            <a:pPr eaLnBrk="1" hangingPunct="1"/>
            <a:r>
              <a:rPr lang="en-US" sz="1000" b="1" dirty="0"/>
              <a:t>			"Description" : "The EC2 Key Pair to allow SSH access to the instance", </a:t>
            </a:r>
          </a:p>
          <a:p>
            <a:pPr eaLnBrk="1" hangingPunct="1"/>
            <a:r>
              <a:rPr lang="en-US" sz="1000" b="1" dirty="0"/>
              <a:t>			"Type" : "String" </a:t>
            </a:r>
          </a:p>
          <a:p>
            <a:pPr eaLnBrk="1" hangingPunct="1"/>
            <a:r>
              <a:rPr lang="en-US" sz="1000" b="1" dirty="0"/>
              <a:t>		} </a:t>
            </a:r>
          </a:p>
          <a:p>
            <a:pPr eaLnBrk="1" hangingPunct="1"/>
            <a:r>
              <a:rPr lang="en-US" sz="1000" b="1" dirty="0"/>
              <a:t>	},</a:t>
            </a:r>
          </a:p>
          <a:p>
            <a:pPr eaLnBrk="1" hangingPunct="1"/>
            <a:r>
              <a:rPr lang="en-US" sz="1000" b="1" dirty="0"/>
              <a:t>	"</a:t>
            </a:r>
            <a:r>
              <a:rPr lang="en-US" sz="1000" b="1" dirty="0">
                <a:solidFill>
                  <a:srgbClr val="77933C"/>
                </a:solidFill>
              </a:rPr>
              <a:t>Resources</a:t>
            </a:r>
            <a:r>
              <a:rPr lang="en-US" sz="1000" b="1" dirty="0"/>
              <a:t>" : { </a:t>
            </a:r>
          </a:p>
          <a:p>
            <a:pPr eaLnBrk="1" hangingPunct="1"/>
            <a:r>
              <a:rPr lang="en-US" sz="1000" b="1" dirty="0"/>
              <a:t>		"Ec2Instance" : { </a:t>
            </a:r>
          </a:p>
          <a:p>
            <a:pPr eaLnBrk="1" hangingPunct="1"/>
            <a:r>
              <a:rPr lang="en-US" sz="1000" b="1" dirty="0"/>
              <a:t>			"Type" : "AWS::EC2::Instance", </a:t>
            </a:r>
          </a:p>
          <a:p>
            <a:pPr eaLnBrk="1" hangingPunct="1"/>
            <a:r>
              <a:rPr lang="en-US" sz="1000" b="1" dirty="0"/>
              <a:t>			"Properties" : { </a:t>
            </a:r>
          </a:p>
          <a:p>
            <a:pPr eaLnBrk="1" hangingPunct="1"/>
            <a:r>
              <a:rPr lang="en-US" sz="1000" b="1" dirty="0"/>
              <a:t>				"KeyName" : { "Ref" : "KeyPair" }, </a:t>
            </a:r>
          </a:p>
          <a:p>
            <a:pPr eaLnBrk="1" hangingPunct="1"/>
            <a:r>
              <a:rPr lang="en-US" sz="1000" b="1" dirty="0"/>
              <a:t>				"ImageId" : "ami-75g0061f”,</a:t>
            </a:r>
          </a:p>
          <a:p>
            <a:pPr eaLnBrk="1" hangingPunct="1"/>
            <a:r>
              <a:rPr lang="en-US" sz="1000" b="1" dirty="0"/>
              <a:t>				“InstanceType” : “m1.medium” </a:t>
            </a:r>
          </a:p>
          <a:p>
            <a:pPr eaLnBrk="1" hangingPunct="1"/>
            <a:r>
              <a:rPr lang="en-US" sz="1000" b="1" dirty="0"/>
              <a:t>			} </a:t>
            </a:r>
          </a:p>
          <a:p>
            <a:pPr eaLnBrk="1" hangingPunct="1"/>
            <a:r>
              <a:rPr lang="en-US" sz="1000" b="1" dirty="0"/>
              <a:t>		} </a:t>
            </a:r>
          </a:p>
          <a:p>
            <a:pPr eaLnBrk="1" hangingPunct="1"/>
            <a:r>
              <a:rPr lang="en-US" sz="1000" b="1" dirty="0"/>
              <a:t>	}, </a:t>
            </a:r>
          </a:p>
          <a:p>
            <a:pPr eaLnBrk="1" hangingPunct="1"/>
            <a:r>
              <a:rPr lang="en-US" sz="1000" b="1" dirty="0"/>
              <a:t>	"</a:t>
            </a:r>
            <a:r>
              <a:rPr lang="en-US" sz="1000" b="1" dirty="0">
                <a:solidFill>
                  <a:srgbClr val="77933C"/>
                </a:solidFill>
              </a:rPr>
              <a:t>Outputs</a:t>
            </a:r>
            <a:r>
              <a:rPr lang="en-US" sz="1000" b="1" dirty="0"/>
              <a:t>" : { </a:t>
            </a:r>
          </a:p>
          <a:p>
            <a:pPr eaLnBrk="1" hangingPunct="1"/>
            <a:r>
              <a:rPr lang="en-US" sz="1000" b="1" dirty="0"/>
              <a:t>		"InstanceId" : { </a:t>
            </a:r>
          </a:p>
          <a:p>
            <a:pPr eaLnBrk="1" hangingPunct="1"/>
            <a:r>
              <a:rPr lang="en-US" sz="1000" b="1" dirty="0"/>
              <a:t>			"Description" : "The InstanceId of the newly created EC2 instance", </a:t>
            </a:r>
          </a:p>
          <a:p>
            <a:pPr eaLnBrk="1" hangingPunct="1"/>
            <a:r>
              <a:rPr lang="en-US" sz="1000" b="1" dirty="0"/>
              <a:t>			"Value" : { "Ref" : "Ec2Instance” } </a:t>
            </a:r>
          </a:p>
          <a:p>
            <a:pPr eaLnBrk="1" hangingPunct="1"/>
            <a:r>
              <a:rPr lang="en-US" sz="1000" b="1" dirty="0"/>
              <a:t>		} </a:t>
            </a:r>
          </a:p>
          <a:p>
            <a:pPr eaLnBrk="1" hangingPunct="1"/>
            <a:r>
              <a:rPr lang="en-US" sz="1000" b="1" dirty="0"/>
              <a:t>	}</a:t>
            </a:r>
          </a:p>
          <a:p>
            <a:pPr eaLnBrk="1" hangingPunct="1"/>
            <a:r>
              <a:rPr lang="en-US" sz="1000" b="1" dirty="0"/>
              <a:t>}</a:t>
            </a:r>
          </a:p>
        </p:txBody>
      </p:sp>
      <p:sp>
        <p:nvSpPr>
          <p:cNvPr id="9" name="Title 8"/>
          <p:cNvSpPr>
            <a:spLocks noGrp="1"/>
          </p:cNvSpPr>
          <p:nvPr>
            <p:ph type="title"/>
          </p:nvPr>
        </p:nvSpPr>
        <p:spPr/>
        <p:txBody>
          <a:bodyPr/>
          <a:lstStyle/>
          <a:p>
            <a:r>
              <a:rPr lang="en-US" dirty="0" smtClean="0"/>
              <a:t>AWS CloudFormation Example (1 of 3)</a:t>
            </a:r>
            <a:endParaRPr lang="en-US" dirty="0"/>
          </a:p>
        </p:txBody>
      </p:sp>
      <p:sp>
        <p:nvSpPr>
          <p:cNvPr id="5" name="Footer Placeholder 2"/>
          <p:cNvSpPr>
            <a:spLocks noGrp="1"/>
          </p:cNvSpPr>
          <p:nvPr>
            <p:ph type="ftr" sz="quarter" idx="4294967295"/>
          </p:nvPr>
        </p:nvSpPr>
        <p:spPr>
          <a:xfrm>
            <a:off x="67671" y="4767263"/>
            <a:ext cx="6197600" cy="274637"/>
          </a:xfrm>
          <a:prstGeom prst="rect">
            <a:avLst/>
          </a:prstGeom>
        </p:spPr>
        <p:txBody>
          <a:bodyPr/>
          <a:lstStyle/>
          <a:p>
            <a:r>
              <a:rPr lang="en-US" dirty="0" smtClean="0"/>
              <a:t>Architecting on AWS – Overview of Services for Web Applications</a:t>
            </a:r>
          </a:p>
        </p:txBody>
      </p:sp>
    </p:spTree>
    <p:extLst>
      <p:ext uri="{BB962C8B-B14F-4D97-AF65-F5344CB8AC3E}">
        <p14:creationId xmlns:p14="http://schemas.microsoft.com/office/powerpoint/2010/main" val="1214492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DevOps</a:t>
            </a:r>
            <a:endParaRPr lang="en-US" dirty="0"/>
          </a:p>
        </p:txBody>
      </p:sp>
      <p:sp>
        <p:nvSpPr>
          <p:cNvPr id="24" name="Content Placeholder 2"/>
          <p:cNvSpPr>
            <a:spLocks noGrp="1"/>
          </p:cNvSpPr>
          <p:nvPr>
            <p:ph idx="1"/>
          </p:nvPr>
        </p:nvSpPr>
        <p:spPr>
          <a:xfrm>
            <a:off x="534504" y="1016491"/>
            <a:ext cx="8609496" cy="3558601"/>
          </a:xfrm>
        </p:spPr>
        <p:txBody>
          <a:bodyPr>
            <a:normAutofit fontScale="62500" lnSpcReduction="20000"/>
          </a:bodyPr>
          <a:lstStyle/>
          <a:p>
            <a:pPr marL="0" indent="0">
              <a:buNone/>
            </a:pPr>
            <a:r>
              <a:rPr lang="en-US" dirty="0" smtClean="0"/>
              <a:t>What is it ?</a:t>
            </a:r>
          </a:p>
          <a:p>
            <a:pPr lvl="1"/>
            <a:r>
              <a:rPr lang="en-US" sz="2600" dirty="0" smtClean="0"/>
              <a:t>A philosophy? Cultural change? Paradigm shift ?</a:t>
            </a:r>
            <a:endParaRPr lang="en-US" sz="2600" dirty="0"/>
          </a:p>
          <a:p>
            <a:pPr lvl="1"/>
            <a:r>
              <a:rPr lang="en-US" sz="2600" dirty="0"/>
              <a:t>Alignment of development and IT </a:t>
            </a:r>
            <a:r>
              <a:rPr lang="en-US" sz="2600" dirty="0" smtClean="0"/>
              <a:t>operations with better communication and collaboration ?</a:t>
            </a:r>
          </a:p>
          <a:p>
            <a:pPr lvl="1"/>
            <a:r>
              <a:rPr lang="en-US" sz="2600" dirty="0" smtClean="0"/>
              <a:t>Improvement in software deployment ?</a:t>
            </a:r>
          </a:p>
          <a:p>
            <a:pPr lvl="1"/>
            <a:r>
              <a:rPr lang="en-US" sz="2600" dirty="0" smtClean="0"/>
              <a:t>Breaking down the barriers between development and IT operations ?</a:t>
            </a:r>
            <a:endParaRPr lang="en-US" sz="2600" dirty="0"/>
          </a:p>
          <a:p>
            <a:pPr lvl="1"/>
            <a:r>
              <a:rPr lang="en-US" sz="2600" dirty="0" smtClean="0"/>
              <a:t>Akin </a:t>
            </a:r>
            <a:r>
              <a:rPr lang="en-US" sz="2600" dirty="0"/>
              <a:t>to Agile </a:t>
            </a:r>
            <a:r>
              <a:rPr lang="en-US" dirty="0"/>
              <a:t>software development applied </a:t>
            </a:r>
            <a:r>
              <a:rPr lang="en-US" dirty="0" smtClean="0"/>
              <a:t>to </a:t>
            </a:r>
            <a:r>
              <a:rPr lang="en-US" dirty="0"/>
              <a:t>infrastructure and IT operations </a:t>
            </a:r>
            <a:endParaRPr lang="en-US" dirty="0" smtClean="0"/>
          </a:p>
          <a:p>
            <a:pPr lvl="1"/>
            <a:endParaRPr lang="en-US" dirty="0" smtClean="0"/>
          </a:p>
          <a:p>
            <a:pPr marL="0" indent="0">
              <a:buNone/>
            </a:pPr>
            <a:endParaRPr lang="en-US" dirty="0" smtClean="0">
              <a:solidFill>
                <a:schemeClr val="accent6"/>
              </a:solidFill>
            </a:endParaRPr>
          </a:p>
          <a:p>
            <a:pPr marL="0" indent="0">
              <a:buNone/>
            </a:pPr>
            <a:endParaRPr lang="en-US" dirty="0">
              <a:solidFill>
                <a:schemeClr val="accent6"/>
              </a:solidFill>
            </a:endParaRPr>
          </a:p>
          <a:p>
            <a:pPr marL="0" indent="0">
              <a:buNone/>
            </a:pPr>
            <a:r>
              <a:rPr lang="en-US" dirty="0" smtClean="0">
                <a:solidFill>
                  <a:schemeClr val="accent6"/>
                </a:solidFill>
              </a:rPr>
              <a:t>It’s all of the above !!!</a:t>
            </a:r>
          </a:p>
          <a:p>
            <a:pPr marL="171450" indent="-171450">
              <a:buFontTx/>
              <a:buChar char="-"/>
            </a:pPr>
            <a:endParaRPr lang="en-US" dirty="0"/>
          </a:p>
          <a:p>
            <a:pPr marL="0" indent="0">
              <a:buNone/>
            </a:pPr>
            <a:r>
              <a:rPr lang="en-US" sz="2600" dirty="0" smtClean="0"/>
              <a:t>Principles</a:t>
            </a:r>
            <a:endParaRPr lang="en-US" dirty="0"/>
          </a:p>
          <a:p>
            <a:endParaRPr lang="en-US" dirty="0"/>
          </a:p>
        </p:txBody>
      </p:sp>
      <p:pic>
        <p:nvPicPr>
          <p:cNvPr id="4" name="Picture 3" descr="man-with-ti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67600" y="3181350"/>
            <a:ext cx="592508" cy="1241742"/>
          </a:xfrm>
          <a:prstGeom prst="rect">
            <a:avLst/>
          </a:prstGeom>
        </p:spPr>
      </p:pic>
      <p:pic>
        <p:nvPicPr>
          <p:cNvPr id="5" name="Picture 4" descr="man-with-ti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36892" y="3181350"/>
            <a:ext cx="592508" cy="1241742"/>
          </a:xfrm>
          <a:prstGeom prst="rect">
            <a:avLst/>
          </a:prstGeom>
          <a:solidFill>
            <a:srgbClr val="FFFFFF"/>
          </a:solidFill>
        </p:spPr>
      </p:pic>
      <p:cxnSp>
        <p:nvCxnSpPr>
          <p:cNvPr id="7" name="Straight Connector 6"/>
          <p:cNvCxnSpPr/>
          <p:nvPr/>
        </p:nvCxnSpPr>
        <p:spPr>
          <a:xfrm flipV="1">
            <a:off x="6471848" y="3372289"/>
            <a:ext cx="157894" cy="113861"/>
          </a:xfrm>
          <a:prstGeom prst="line">
            <a:avLst/>
          </a:prstGeom>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flipV="1">
            <a:off x="6627526" y="3294007"/>
            <a:ext cx="228600" cy="76200"/>
          </a:xfrm>
          <a:prstGeom prst="line">
            <a:avLst/>
          </a:prstGeom>
          <a:ln/>
        </p:spPr>
        <p:style>
          <a:lnRef idx="1">
            <a:schemeClr val="dk1"/>
          </a:lnRef>
          <a:fillRef idx="0">
            <a:schemeClr val="dk1"/>
          </a:fillRef>
          <a:effectRef idx="0">
            <a:schemeClr val="dk1"/>
          </a:effectRef>
          <a:fontRef idx="minor">
            <a:schemeClr val="tx1"/>
          </a:fontRef>
        </p:style>
      </p:cxnSp>
      <p:sp>
        <p:nvSpPr>
          <p:cNvPr id="11" name="Trapezoid 10"/>
          <p:cNvSpPr/>
          <p:nvPr/>
        </p:nvSpPr>
        <p:spPr>
          <a:xfrm>
            <a:off x="6448525" y="3486150"/>
            <a:ext cx="228600" cy="457200"/>
          </a:xfrm>
          <a:prstGeom prst="trapezoid">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866736" y="3250766"/>
            <a:ext cx="164073" cy="78990"/>
          </a:xfrm>
          <a:prstGeom prst="ellipse">
            <a:avLst/>
          </a:prstGeom>
          <a:noFill/>
          <a:ln w="127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750997" y="2903140"/>
            <a:ext cx="612167" cy="338554"/>
          </a:xfrm>
          <a:prstGeom prst="rect">
            <a:avLst/>
          </a:prstGeom>
          <a:noFill/>
        </p:spPr>
        <p:txBody>
          <a:bodyPr wrap="none" rtlCol="0">
            <a:spAutoFit/>
          </a:bodyPr>
          <a:lstStyle/>
          <a:p>
            <a:r>
              <a:rPr lang="en-US" sz="1600" dirty="0" smtClean="0"/>
              <a:t>Code</a:t>
            </a:r>
            <a:endParaRPr lang="en-US" sz="1600" dirty="0"/>
          </a:p>
        </p:txBody>
      </p:sp>
      <p:sp>
        <p:nvSpPr>
          <p:cNvPr id="18" name="Cube 17"/>
          <p:cNvSpPr/>
          <p:nvPr/>
        </p:nvSpPr>
        <p:spPr>
          <a:xfrm>
            <a:off x="6886240" y="3437550"/>
            <a:ext cx="400735" cy="1064617"/>
          </a:xfrm>
          <a:prstGeom prst="cub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t>Wal</a:t>
            </a:r>
            <a:endParaRPr lang="en-US" sz="1400" dirty="0" smtClean="0"/>
          </a:p>
          <a:p>
            <a:pPr algn="ctr"/>
            <a:r>
              <a:rPr lang="en-US" sz="1400" dirty="0" smtClean="0"/>
              <a:t>l</a:t>
            </a:r>
            <a:endParaRPr lang="en-US" sz="1400" dirty="0"/>
          </a:p>
        </p:txBody>
      </p:sp>
      <p:cxnSp>
        <p:nvCxnSpPr>
          <p:cNvPr id="20" name="Straight Arrow Connector 19"/>
          <p:cNvCxnSpPr/>
          <p:nvPr/>
        </p:nvCxnSpPr>
        <p:spPr>
          <a:xfrm>
            <a:off x="7184342" y="3309284"/>
            <a:ext cx="307900" cy="51307"/>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4953366" y="3914925"/>
            <a:ext cx="1044477" cy="338554"/>
          </a:xfrm>
          <a:prstGeom prst="rect">
            <a:avLst/>
          </a:prstGeom>
          <a:noFill/>
        </p:spPr>
        <p:txBody>
          <a:bodyPr wrap="none" rtlCol="0">
            <a:spAutoFit/>
          </a:bodyPr>
          <a:lstStyle/>
          <a:p>
            <a:r>
              <a:rPr lang="en-US" sz="1600" dirty="0" smtClean="0"/>
              <a:t>Developer</a:t>
            </a:r>
            <a:endParaRPr lang="en-US" sz="1600" dirty="0"/>
          </a:p>
        </p:txBody>
      </p:sp>
      <p:sp>
        <p:nvSpPr>
          <p:cNvPr id="25" name="TextBox 24"/>
          <p:cNvSpPr txBox="1"/>
          <p:nvPr/>
        </p:nvSpPr>
        <p:spPr>
          <a:xfrm>
            <a:off x="7847957" y="3913409"/>
            <a:ext cx="1308872" cy="338554"/>
          </a:xfrm>
          <a:prstGeom prst="rect">
            <a:avLst/>
          </a:prstGeom>
          <a:noFill/>
        </p:spPr>
        <p:txBody>
          <a:bodyPr wrap="none" rtlCol="0">
            <a:spAutoFit/>
          </a:bodyPr>
          <a:lstStyle/>
          <a:p>
            <a:r>
              <a:rPr lang="en-US" sz="1600" dirty="0" smtClean="0"/>
              <a:t>IT Operations</a:t>
            </a:r>
            <a:endParaRPr lang="en-US" sz="1600" dirty="0"/>
          </a:p>
        </p:txBody>
      </p:sp>
    </p:spTree>
    <p:extLst>
      <p:ext uri="{BB962C8B-B14F-4D97-AF65-F5344CB8AC3E}">
        <p14:creationId xmlns:p14="http://schemas.microsoft.com/office/powerpoint/2010/main" val="428705009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Example </a:t>
            </a:r>
            <a:r>
              <a:rPr lang="en-US" dirty="0" smtClean="0"/>
              <a:t>(2 </a:t>
            </a:r>
            <a:r>
              <a:rPr lang="en-US" dirty="0"/>
              <a:t>of 3)</a:t>
            </a:r>
          </a:p>
        </p:txBody>
      </p:sp>
      <p:sp>
        <p:nvSpPr>
          <p:cNvPr id="12" name="TextBox 4"/>
          <p:cNvSpPr txBox="1">
            <a:spLocks noChangeArrowheads="1"/>
          </p:cNvSpPr>
          <p:nvPr/>
        </p:nvSpPr>
        <p:spPr bwMode="auto">
          <a:xfrm>
            <a:off x="716692" y="643655"/>
            <a:ext cx="7825401"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a:t>
            </a:r>
          </a:p>
          <a:p>
            <a:pPr eaLnBrk="1" hangingPunct="1"/>
            <a:r>
              <a:rPr lang="en-US" sz="1000" b="1" dirty="0"/>
              <a:t>	"</a:t>
            </a:r>
            <a:r>
              <a:rPr lang="en-US" sz="1000" b="1" dirty="0">
                <a:solidFill>
                  <a:schemeClr val="accent3">
                    <a:lumMod val="75000"/>
                  </a:schemeClr>
                </a:solidFill>
              </a:rPr>
              <a:t>Description</a:t>
            </a:r>
            <a:r>
              <a:rPr lang="en-US" sz="1000" b="1" dirty="0"/>
              <a:t>" : "Create an EC2 instance running the Amazon Linux 32 bit AMI.”,</a:t>
            </a:r>
          </a:p>
          <a:p>
            <a:pPr eaLnBrk="1" hangingPunct="1"/>
            <a:r>
              <a:rPr lang="en-US" sz="1000" b="1" dirty="0"/>
              <a:t>	"</a:t>
            </a:r>
            <a:r>
              <a:rPr lang="en-US" sz="1000" b="1" dirty="0">
                <a:solidFill>
                  <a:srgbClr val="77933C"/>
                </a:solidFill>
              </a:rPr>
              <a:t>Parameters</a:t>
            </a:r>
            <a:r>
              <a:rPr lang="en-US" sz="1000" b="1" dirty="0"/>
              <a:t>" : { </a:t>
            </a:r>
          </a:p>
          <a:p>
            <a:pPr eaLnBrk="1" hangingPunct="1"/>
            <a:r>
              <a:rPr lang="en-US" sz="1000" b="1" dirty="0"/>
              <a:t>		</a:t>
            </a:r>
            <a:r>
              <a:rPr lang="en-US" sz="1000" b="1" dirty="0">
                <a:solidFill>
                  <a:srgbClr val="FF0000"/>
                </a:solidFill>
              </a:rPr>
              <a:t>"KeyPair"</a:t>
            </a:r>
            <a:r>
              <a:rPr lang="en-US" sz="1000" b="1" dirty="0"/>
              <a:t> : { </a:t>
            </a:r>
          </a:p>
          <a:p>
            <a:pPr eaLnBrk="1" hangingPunct="1"/>
            <a:r>
              <a:rPr lang="en-US" sz="1000" b="1" dirty="0"/>
              <a:t>			"Description" : "The EC2 Key Pair to allow SSH access to the instance", </a:t>
            </a:r>
          </a:p>
          <a:p>
            <a:pPr eaLnBrk="1" hangingPunct="1"/>
            <a:r>
              <a:rPr lang="en-US" sz="1000" b="1" dirty="0"/>
              <a:t>			"Type" : "String" </a:t>
            </a:r>
          </a:p>
          <a:p>
            <a:pPr eaLnBrk="1" hangingPunct="1"/>
            <a:r>
              <a:rPr lang="en-US" sz="1000" b="1" dirty="0"/>
              <a:t>		} </a:t>
            </a:r>
          </a:p>
          <a:p>
            <a:pPr eaLnBrk="1" hangingPunct="1"/>
            <a:r>
              <a:rPr lang="en-US" sz="1000" b="1" dirty="0"/>
              <a:t>	},</a:t>
            </a:r>
          </a:p>
          <a:p>
            <a:pPr eaLnBrk="1" hangingPunct="1"/>
            <a:r>
              <a:rPr lang="en-US" sz="1000" b="1" dirty="0"/>
              <a:t>	"</a:t>
            </a:r>
            <a:r>
              <a:rPr lang="en-US" sz="1000" b="1" dirty="0">
                <a:solidFill>
                  <a:srgbClr val="77933C"/>
                </a:solidFill>
              </a:rPr>
              <a:t>Resources</a:t>
            </a:r>
            <a:r>
              <a:rPr lang="en-US" sz="1000" b="1" dirty="0"/>
              <a:t>" : { </a:t>
            </a:r>
          </a:p>
          <a:p>
            <a:pPr eaLnBrk="1" hangingPunct="1"/>
            <a:r>
              <a:rPr lang="en-US" sz="1000" b="1" dirty="0"/>
              <a:t>		"Ec2Instance" : { </a:t>
            </a:r>
          </a:p>
          <a:p>
            <a:pPr eaLnBrk="1" hangingPunct="1"/>
            <a:r>
              <a:rPr lang="en-US" sz="1000" b="1" dirty="0"/>
              <a:t>			"Type" : "AWS::EC2::Instance", </a:t>
            </a:r>
          </a:p>
          <a:p>
            <a:pPr eaLnBrk="1" hangingPunct="1"/>
            <a:r>
              <a:rPr lang="en-US" sz="1000" b="1" dirty="0"/>
              <a:t>			"Properties" : { </a:t>
            </a:r>
          </a:p>
          <a:p>
            <a:pPr eaLnBrk="1" hangingPunct="1"/>
            <a:r>
              <a:rPr lang="en-US" sz="1000" b="1" dirty="0"/>
              <a:t>				"KeyName" : </a:t>
            </a:r>
            <a:r>
              <a:rPr lang="en-US" sz="1000" b="1" dirty="0">
                <a:solidFill>
                  <a:srgbClr val="FF0000"/>
                </a:solidFill>
              </a:rPr>
              <a:t>{ "Ref" : "KeyPair" }</a:t>
            </a:r>
            <a:r>
              <a:rPr lang="en-US" sz="1000" b="1" dirty="0"/>
              <a:t>, </a:t>
            </a:r>
          </a:p>
          <a:p>
            <a:pPr eaLnBrk="1" hangingPunct="1"/>
            <a:r>
              <a:rPr lang="en-US" sz="1000" b="1" dirty="0"/>
              <a:t>				"ImageId" : "ami-75g0061f”,</a:t>
            </a:r>
          </a:p>
          <a:p>
            <a:pPr eaLnBrk="1" hangingPunct="1"/>
            <a:r>
              <a:rPr lang="en-US" sz="1000" b="1" dirty="0"/>
              <a:t>				“InstanceType” : “m1.medium” </a:t>
            </a:r>
          </a:p>
          <a:p>
            <a:pPr eaLnBrk="1" hangingPunct="1"/>
            <a:r>
              <a:rPr lang="en-US" sz="1000" b="1" dirty="0"/>
              <a:t>			} </a:t>
            </a:r>
          </a:p>
          <a:p>
            <a:pPr eaLnBrk="1" hangingPunct="1"/>
            <a:r>
              <a:rPr lang="en-US" sz="1000" b="1" dirty="0"/>
              <a:t>		} </a:t>
            </a:r>
          </a:p>
          <a:p>
            <a:pPr eaLnBrk="1" hangingPunct="1"/>
            <a:r>
              <a:rPr lang="en-US" sz="1000" b="1" dirty="0"/>
              <a:t>	}, </a:t>
            </a:r>
          </a:p>
          <a:p>
            <a:pPr eaLnBrk="1" hangingPunct="1"/>
            <a:r>
              <a:rPr lang="en-US" sz="1000" b="1" dirty="0"/>
              <a:t>	"</a:t>
            </a:r>
            <a:r>
              <a:rPr lang="en-US" sz="1000" b="1" dirty="0">
                <a:solidFill>
                  <a:srgbClr val="77933C"/>
                </a:solidFill>
              </a:rPr>
              <a:t>Outputs</a:t>
            </a:r>
            <a:r>
              <a:rPr lang="en-US" sz="1000" b="1" dirty="0"/>
              <a:t>" : { </a:t>
            </a:r>
          </a:p>
          <a:p>
            <a:pPr eaLnBrk="1" hangingPunct="1"/>
            <a:r>
              <a:rPr lang="en-US" sz="1000" b="1" dirty="0"/>
              <a:t>		"InstanceId" : { </a:t>
            </a:r>
          </a:p>
          <a:p>
            <a:pPr eaLnBrk="1" hangingPunct="1"/>
            <a:r>
              <a:rPr lang="en-US" sz="1000" b="1" dirty="0"/>
              <a:t>			"Description" : "The InstanceId of the newly created EC2 instance", </a:t>
            </a:r>
          </a:p>
          <a:p>
            <a:pPr eaLnBrk="1" hangingPunct="1"/>
            <a:r>
              <a:rPr lang="en-US" sz="1000" b="1" dirty="0"/>
              <a:t>			"Value" : { "Ref" : "Ec2Instance” } </a:t>
            </a:r>
          </a:p>
          <a:p>
            <a:pPr eaLnBrk="1" hangingPunct="1"/>
            <a:r>
              <a:rPr lang="en-US" sz="1000" b="1" dirty="0"/>
              <a:t>		} </a:t>
            </a:r>
          </a:p>
          <a:p>
            <a:pPr eaLnBrk="1" hangingPunct="1"/>
            <a:r>
              <a:rPr lang="en-US" sz="1000" b="1" dirty="0"/>
              <a:t>	}</a:t>
            </a:r>
          </a:p>
          <a:p>
            <a:pPr eaLnBrk="1" hangingPunct="1"/>
            <a:r>
              <a:rPr lang="en-US" sz="1000" b="1" dirty="0"/>
              <a:t>}</a:t>
            </a:r>
          </a:p>
        </p:txBody>
      </p:sp>
      <p:sp>
        <p:nvSpPr>
          <p:cNvPr id="5" name="Footer Placeholder 2"/>
          <p:cNvSpPr>
            <a:spLocks noGrp="1"/>
          </p:cNvSpPr>
          <p:nvPr>
            <p:ph type="ftr" sz="quarter" idx="4294967295"/>
          </p:nvPr>
        </p:nvSpPr>
        <p:spPr>
          <a:xfrm>
            <a:off x="67671" y="4767263"/>
            <a:ext cx="6197600" cy="274637"/>
          </a:xfrm>
          <a:prstGeom prst="rect">
            <a:avLst/>
          </a:prstGeom>
        </p:spPr>
        <p:txBody>
          <a:bodyPr/>
          <a:lstStyle/>
          <a:p>
            <a:r>
              <a:rPr lang="en-US" dirty="0" smtClean="0"/>
              <a:t>Architecting on AWS – Overview of Services for Web Applications</a:t>
            </a:r>
          </a:p>
        </p:txBody>
      </p:sp>
      <p:sp>
        <p:nvSpPr>
          <p:cNvPr id="3" name="TextBox 2"/>
          <p:cNvSpPr txBox="1"/>
          <p:nvPr/>
        </p:nvSpPr>
        <p:spPr>
          <a:xfrm>
            <a:off x="5163015" y="1717288"/>
            <a:ext cx="3111190" cy="1077218"/>
          </a:xfrm>
          <a:prstGeom prst="rect">
            <a:avLst/>
          </a:prstGeom>
          <a:solidFill>
            <a:schemeClr val="accent5">
              <a:lumMod val="20000"/>
              <a:lumOff val="80000"/>
            </a:schemeClr>
          </a:solidFill>
          <a:ln>
            <a:solidFill>
              <a:schemeClr val="accent1"/>
            </a:solidFill>
          </a:ln>
        </p:spPr>
        <p:txBody>
          <a:bodyPr wrap="squar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Notice that you need to use an EC2 </a:t>
            </a:r>
            <a:r>
              <a:rPr lang="en-US" sz="1600" dirty="0" err="1">
                <a:latin typeface="Verdana" panose="020B0604030504040204" pitchFamily="34" charset="0"/>
                <a:ea typeface="Verdana" panose="020B0604030504040204" pitchFamily="34" charset="0"/>
                <a:cs typeface="Verdana" panose="020B0604030504040204" pitchFamily="34" charset="0"/>
              </a:rPr>
              <a:t>KeyPair</a:t>
            </a:r>
            <a:r>
              <a:rPr lang="en-US" sz="1600" dirty="0">
                <a:latin typeface="Verdana" panose="020B0604030504040204" pitchFamily="34" charset="0"/>
                <a:ea typeface="Verdana" panose="020B0604030504040204" pitchFamily="34" charset="0"/>
                <a:cs typeface="Verdana" panose="020B0604030504040204" pitchFamily="34" charset="0"/>
              </a:rPr>
              <a:t> for the CloudFormation template to work</a:t>
            </a:r>
            <a:r>
              <a:rPr lang="en-US" sz="1600" dirty="0" smtClean="0">
                <a:latin typeface="Verdana" panose="020B0604030504040204" pitchFamily="34" charset="0"/>
                <a:ea typeface="Verdana" panose="020B0604030504040204" pitchFamily="34" charset="0"/>
                <a:cs typeface="Verdana" panose="020B0604030504040204" pitchFamily="34" charset="0"/>
              </a:rPr>
              <a:t>.</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572040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CloudFormation Example </a:t>
            </a:r>
            <a:r>
              <a:rPr lang="en-US" dirty="0" smtClean="0"/>
              <a:t>(3 </a:t>
            </a:r>
            <a:r>
              <a:rPr lang="en-US" dirty="0"/>
              <a:t>of 3)</a:t>
            </a:r>
          </a:p>
        </p:txBody>
      </p:sp>
      <p:sp>
        <p:nvSpPr>
          <p:cNvPr id="12" name="TextBox 4"/>
          <p:cNvSpPr txBox="1">
            <a:spLocks noChangeArrowheads="1"/>
          </p:cNvSpPr>
          <p:nvPr/>
        </p:nvSpPr>
        <p:spPr bwMode="auto">
          <a:xfrm>
            <a:off x="494270" y="705439"/>
            <a:ext cx="8047823" cy="3939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ＭＳ Ｐゴシック" charset="0"/>
                <a:cs typeface="Arial" charset="0"/>
              </a:defRPr>
            </a:lvl1pPr>
            <a:lvl2pPr marL="742950" indent="-285750" eaLnBrk="0" hangingPunct="0">
              <a:defRPr>
                <a:solidFill>
                  <a:schemeClr val="tx1"/>
                </a:solidFill>
                <a:latin typeface="Arial" charset="0"/>
                <a:ea typeface="Arial" charset="0"/>
                <a:cs typeface="Arial" charset="0"/>
              </a:defRPr>
            </a:lvl2pPr>
            <a:lvl3pPr marL="1143000" indent="-228600" eaLnBrk="0" hangingPunct="0">
              <a:defRPr>
                <a:solidFill>
                  <a:schemeClr val="tx1"/>
                </a:solidFill>
                <a:latin typeface="Arial" charset="0"/>
                <a:ea typeface="Arial" charset="0"/>
                <a:cs typeface="Arial" charset="0"/>
              </a:defRPr>
            </a:lvl3pPr>
            <a:lvl4pPr marL="1600200" indent="-228600" eaLnBrk="0" hangingPunct="0">
              <a:defRPr>
                <a:solidFill>
                  <a:schemeClr val="tx1"/>
                </a:solidFill>
                <a:latin typeface="Arial" charset="0"/>
                <a:ea typeface="Arial" charset="0"/>
                <a:cs typeface="Arial" charset="0"/>
              </a:defRPr>
            </a:lvl4pPr>
            <a:lvl5pPr marL="2057400" indent="-228600" eaLnBrk="0" hangingPunct="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eaLnBrk="1" hangingPunct="1"/>
            <a:r>
              <a:rPr lang="en-US" sz="1000" b="1" dirty="0"/>
              <a:t>{</a:t>
            </a:r>
          </a:p>
          <a:p>
            <a:pPr eaLnBrk="1" hangingPunct="1"/>
            <a:r>
              <a:rPr lang="en-US" sz="1000" b="1" dirty="0"/>
              <a:t>	"</a:t>
            </a:r>
            <a:r>
              <a:rPr lang="en-US" sz="1000" b="1" dirty="0">
                <a:solidFill>
                  <a:schemeClr val="accent3">
                    <a:lumMod val="75000"/>
                  </a:schemeClr>
                </a:solidFill>
              </a:rPr>
              <a:t>Description</a:t>
            </a:r>
            <a:r>
              <a:rPr lang="en-US" sz="1000" b="1" dirty="0"/>
              <a:t>" : "Create an EC2 instance running the Amazon Linux 32 bit AMI.”,</a:t>
            </a:r>
          </a:p>
          <a:p>
            <a:pPr eaLnBrk="1" hangingPunct="1"/>
            <a:r>
              <a:rPr lang="en-US" sz="1000" b="1" dirty="0"/>
              <a:t>	"</a:t>
            </a:r>
            <a:r>
              <a:rPr lang="en-US" sz="1000" b="1" dirty="0">
                <a:solidFill>
                  <a:srgbClr val="77933C"/>
                </a:solidFill>
              </a:rPr>
              <a:t>Parameters</a:t>
            </a:r>
            <a:r>
              <a:rPr lang="en-US" sz="1000" b="1" dirty="0"/>
              <a:t>" : { </a:t>
            </a:r>
          </a:p>
          <a:p>
            <a:pPr eaLnBrk="1" hangingPunct="1"/>
            <a:r>
              <a:rPr lang="en-US" sz="1000" b="1" dirty="0"/>
              <a:t>		"KeyPair" : { </a:t>
            </a:r>
          </a:p>
          <a:p>
            <a:pPr eaLnBrk="1" hangingPunct="1"/>
            <a:r>
              <a:rPr lang="en-US" sz="1000" b="1" dirty="0"/>
              <a:t>			"Description" : "The EC2 Key Pair to allow SSH access to the instance", </a:t>
            </a:r>
          </a:p>
          <a:p>
            <a:pPr eaLnBrk="1" hangingPunct="1"/>
            <a:r>
              <a:rPr lang="en-US" sz="1000" b="1" dirty="0"/>
              <a:t>			"Type" : "String" </a:t>
            </a:r>
          </a:p>
          <a:p>
            <a:pPr eaLnBrk="1" hangingPunct="1"/>
            <a:r>
              <a:rPr lang="en-US" sz="1000" b="1" dirty="0"/>
              <a:t>		} </a:t>
            </a:r>
          </a:p>
          <a:p>
            <a:pPr eaLnBrk="1" hangingPunct="1"/>
            <a:r>
              <a:rPr lang="en-US" sz="1000" b="1" dirty="0"/>
              <a:t>	},</a:t>
            </a:r>
          </a:p>
          <a:p>
            <a:pPr eaLnBrk="1" hangingPunct="1"/>
            <a:r>
              <a:rPr lang="en-US" sz="1000" b="1" dirty="0"/>
              <a:t>	"</a:t>
            </a:r>
            <a:r>
              <a:rPr lang="en-US" sz="1000" b="1" dirty="0">
                <a:solidFill>
                  <a:srgbClr val="77933C"/>
                </a:solidFill>
              </a:rPr>
              <a:t>Resources</a:t>
            </a:r>
            <a:r>
              <a:rPr lang="en-US" sz="1000" b="1" dirty="0"/>
              <a:t>" : { </a:t>
            </a:r>
          </a:p>
          <a:p>
            <a:pPr eaLnBrk="1" hangingPunct="1"/>
            <a:r>
              <a:rPr lang="en-US" sz="1000" b="1" dirty="0"/>
              <a:t>		</a:t>
            </a:r>
            <a:r>
              <a:rPr lang="en-US" sz="1000" b="1" dirty="0">
                <a:solidFill>
                  <a:srgbClr val="FF0000"/>
                </a:solidFill>
              </a:rPr>
              <a:t>"Ec2Instance"</a:t>
            </a:r>
            <a:r>
              <a:rPr lang="en-US" sz="1000" b="1" dirty="0"/>
              <a:t> : { </a:t>
            </a:r>
          </a:p>
          <a:p>
            <a:pPr eaLnBrk="1" hangingPunct="1"/>
            <a:r>
              <a:rPr lang="en-US" sz="1000" b="1" dirty="0"/>
              <a:t>			"Type" : "AWS::EC2::Instance", </a:t>
            </a:r>
          </a:p>
          <a:p>
            <a:pPr eaLnBrk="1" hangingPunct="1"/>
            <a:r>
              <a:rPr lang="en-US" sz="1000" b="1" dirty="0"/>
              <a:t>			"Properties" : { </a:t>
            </a:r>
          </a:p>
          <a:p>
            <a:pPr eaLnBrk="1" hangingPunct="1"/>
            <a:r>
              <a:rPr lang="en-US" sz="1000" b="1" dirty="0"/>
              <a:t>				"KeyName" : { "Ref" : "KeyPair" }, </a:t>
            </a:r>
          </a:p>
          <a:p>
            <a:pPr eaLnBrk="1" hangingPunct="1"/>
            <a:r>
              <a:rPr lang="en-US" sz="1000" b="1" dirty="0"/>
              <a:t>				"ImageId" : "ami-75g0061f”,</a:t>
            </a:r>
          </a:p>
          <a:p>
            <a:pPr eaLnBrk="1" hangingPunct="1"/>
            <a:r>
              <a:rPr lang="en-US" sz="1000" b="1" dirty="0"/>
              <a:t>				“InstanceType” : “m1.medium” </a:t>
            </a:r>
          </a:p>
          <a:p>
            <a:pPr eaLnBrk="1" hangingPunct="1"/>
            <a:r>
              <a:rPr lang="en-US" sz="1000" b="1" dirty="0"/>
              <a:t>			} </a:t>
            </a:r>
          </a:p>
          <a:p>
            <a:pPr eaLnBrk="1" hangingPunct="1"/>
            <a:r>
              <a:rPr lang="en-US" sz="1000" b="1" dirty="0"/>
              <a:t>		} </a:t>
            </a:r>
          </a:p>
          <a:p>
            <a:pPr eaLnBrk="1" hangingPunct="1"/>
            <a:r>
              <a:rPr lang="en-US" sz="1000" b="1" dirty="0"/>
              <a:t>	}, </a:t>
            </a:r>
          </a:p>
          <a:p>
            <a:pPr eaLnBrk="1" hangingPunct="1"/>
            <a:r>
              <a:rPr lang="en-US" sz="1000" b="1" dirty="0"/>
              <a:t>	"</a:t>
            </a:r>
            <a:r>
              <a:rPr lang="en-US" sz="1000" b="1" dirty="0">
                <a:solidFill>
                  <a:srgbClr val="77933C"/>
                </a:solidFill>
              </a:rPr>
              <a:t>Outputs</a:t>
            </a:r>
            <a:r>
              <a:rPr lang="en-US" sz="1000" b="1" dirty="0"/>
              <a:t>" : { </a:t>
            </a:r>
          </a:p>
          <a:p>
            <a:pPr eaLnBrk="1" hangingPunct="1"/>
            <a:r>
              <a:rPr lang="en-US" sz="1000" b="1" dirty="0"/>
              <a:t>		"InstanceId" : { </a:t>
            </a:r>
          </a:p>
          <a:p>
            <a:pPr eaLnBrk="1" hangingPunct="1"/>
            <a:r>
              <a:rPr lang="en-US" sz="1000" b="1" dirty="0"/>
              <a:t>			"Description" : "The InstanceId of the newly created EC2 instance", </a:t>
            </a:r>
          </a:p>
          <a:p>
            <a:pPr eaLnBrk="1" hangingPunct="1"/>
            <a:r>
              <a:rPr lang="en-US" sz="1000" b="1" dirty="0"/>
              <a:t>			"Value" : </a:t>
            </a:r>
            <a:r>
              <a:rPr lang="en-US" sz="1000" b="1" dirty="0">
                <a:solidFill>
                  <a:srgbClr val="FF0000"/>
                </a:solidFill>
              </a:rPr>
              <a:t>{ "Ref" : "Ec2Instance” } </a:t>
            </a:r>
          </a:p>
          <a:p>
            <a:pPr eaLnBrk="1" hangingPunct="1"/>
            <a:r>
              <a:rPr lang="en-US" sz="1000" b="1" dirty="0"/>
              <a:t>		} </a:t>
            </a:r>
          </a:p>
          <a:p>
            <a:pPr eaLnBrk="1" hangingPunct="1"/>
            <a:r>
              <a:rPr lang="en-US" sz="1000" b="1" dirty="0"/>
              <a:t>	}</a:t>
            </a:r>
          </a:p>
          <a:p>
            <a:pPr eaLnBrk="1" hangingPunct="1"/>
            <a:r>
              <a:rPr lang="en-US" sz="1000" b="1" dirty="0"/>
              <a:t>}</a:t>
            </a:r>
          </a:p>
        </p:txBody>
      </p:sp>
      <p:sp>
        <p:nvSpPr>
          <p:cNvPr id="5" name="Footer Placeholder 2"/>
          <p:cNvSpPr>
            <a:spLocks noGrp="1"/>
          </p:cNvSpPr>
          <p:nvPr>
            <p:ph type="ftr" sz="quarter" idx="4294967295"/>
          </p:nvPr>
        </p:nvSpPr>
        <p:spPr>
          <a:xfrm>
            <a:off x="67671" y="4767263"/>
            <a:ext cx="6197600" cy="274637"/>
          </a:xfrm>
          <a:prstGeom prst="rect">
            <a:avLst/>
          </a:prstGeom>
        </p:spPr>
        <p:txBody>
          <a:bodyPr/>
          <a:lstStyle/>
          <a:p>
            <a:r>
              <a:rPr lang="en-US" dirty="0" smtClean="0"/>
              <a:t>Architecting on AWS – Overview of Services for Web Applications</a:t>
            </a:r>
          </a:p>
        </p:txBody>
      </p:sp>
      <p:sp>
        <p:nvSpPr>
          <p:cNvPr id="3" name="TextBox 2"/>
          <p:cNvSpPr txBox="1"/>
          <p:nvPr/>
        </p:nvSpPr>
        <p:spPr>
          <a:xfrm>
            <a:off x="5051503" y="2051825"/>
            <a:ext cx="3280081" cy="923330"/>
          </a:xfrm>
          <a:prstGeom prst="rect">
            <a:avLst/>
          </a:prstGeom>
          <a:solidFill>
            <a:schemeClr val="accent5">
              <a:lumMod val="20000"/>
              <a:lumOff val="80000"/>
            </a:schemeClr>
          </a:solidFill>
          <a:ln>
            <a:solidFill>
              <a:schemeClr val="accent1"/>
            </a:solidFill>
          </a:ln>
        </p:spPr>
        <p:txBody>
          <a:bodyPr wrap="square" rtlCol="0">
            <a:spAutoFit/>
          </a:bodyPr>
          <a:lstStyle/>
          <a:p>
            <a:r>
              <a:rPr lang="en-US" dirty="0"/>
              <a:t>You can define exactly what type of EC2 instance you want to </a:t>
            </a:r>
            <a:r>
              <a:rPr lang="en-US" dirty="0" smtClean="0"/>
              <a:t>launch.</a:t>
            </a:r>
            <a:endParaRPr lang="en-US" dirty="0"/>
          </a:p>
        </p:txBody>
      </p:sp>
    </p:spTree>
    <p:extLst>
      <p:ext uri="{BB962C8B-B14F-4D97-AF65-F5344CB8AC3E}">
        <p14:creationId xmlns:p14="http://schemas.microsoft.com/office/powerpoint/2010/main" val="2379886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050" y="1288793"/>
            <a:ext cx="8609496" cy="3071534"/>
          </a:xfrm>
        </p:spPr>
        <p:txBody>
          <a:bodyPr>
            <a:normAutofit/>
          </a:bodyPr>
          <a:lstStyle/>
          <a:p>
            <a:pPr marL="0" indent="0">
              <a:buNone/>
            </a:pPr>
            <a:r>
              <a:rPr lang="en-US" dirty="0" smtClean="0"/>
              <a:t>Example - Putting it all together !!</a:t>
            </a:r>
            <a:endParaRPr lang="en-US" dirty="0"/>
          </a:p>
        </p:txBody>
      </p:sp>
    </p:spTree>
    <p:extLst>
      <p:ext uri="{BB962C8B-B14F-4D97-AF65-F5344CB8AC3E}">
        <p14:creationId xmlns:p14="http://schemas.microsoft.com/office/powerpoint/2010/main" val="192665105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62" y="107333"/>
            <a:ext cx="8229600" cy="539496"/>
          </a:xfrm>
        </p:spPr>
        <p:txBody>
          <a:bodyPr/>
          <a:lstStyle/>
          <a:p>
            <a:r>
              <a:rPr lang="en-US" dirty="0" smtClean="0"/>
              <a:t>Sample Architecture</a:t>
            </a:r>
            <a:endParaRPr lang="en-US" dirty="0"/>
          </a:p>
        </p:txBody>
      </p:sp>
      <p:pic>
        <p:nvPicPr>
          <p:cNvPr id="6" name="Picture 5"/>
          <p:cNvPicPr>
            <a:picLocks noChangeAspect="1"/>
          </p:cNvPicPr>
          <p:nvPr/>
        </p:nvPicPr>
        <p:blipFill>
          <a:blip r:embed="rId2"/>
          <a:stretch>
            <a:fillRect/>
          </a:stretch>
        </p:blipFill>
        <p:spPr>
          <a:xfrm>
            <a:off x="708868" y="665865"/>
            <a:ext cx="7317754" cy="3847221"/>
          </a:xfrm>
          <a:prstGeom prst="rect">
            <a:avLst/>
          </a:prstGeom>
        </p:spPr>
      </p:pic>
    </p:spTree>
    <p:extLst>
      <p:ext uri="{BB962C8B-B14F-4D97-AF65-F5344CB8AC3E}">
        <p14:creationId xmlns:p14="http://schemas.microsoft.com/office/powerpoint/2010/main" val="382233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85301" y="1212852"/>
            <a:ext cx="7726267" cy="2979632"/>
          </a:xfrm>
          <a:prstGeom prst="roundRect">
            <a:avLst/>
          </a:prstGeom>
          <a:solidFill>
            <a:schemeClr val="accent4">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08868" y="665865"/>
            <a:ext cx="7317754" cy="3847221"/>
          </a:xfrm>
          <a:prstGeom prst="rect">
            <a:avLst/>
          </a:prstGeom>
        </p:spPr>
      </p:pic>
      <p:sp>
        <p:nvSpPr>
          <p:cNvPr id="2" name="Title 1"/>
          <p:cNvSpPr>
            <a:spLocks noGrp="1"/>
          </p:cNvSpPr>
          <p:nvPr>
            <p:ph type="title"/>
          </p:nvPr>
        </p:nvSpPr>
        <p:spPr>
          <a:xfrm>
            <a:off x="358562" y="107333"/>
            <a:ext cx="8229600" cy="539496"/>
          </a:xfrm>
        </p:spPr>
        <p:txBody>
          <a:bodyPr/>
          <a:lstStyle/>
          <a:p>
            <a:r>
              <a:rPr lang="en-US" dirty="0" smtClean="0"/>
              <a:t>Sample Architecture with </a:t>
            </a:r>
            <a:r>
              <a:rPr lang="en-US" dirty="0" err="1" smtClean="0"/>
              <a:t>CloudFormation</a:t>
            </a:r>
            <a:endParaRPr lang="en-US" dirty="0"/>
          </a:p>
        </p:txBody>
      </p:sp>
      <p:pic>
        <p:nvPicPr>
          <p:cNvPr id="10" name="Picture 9"/>
          <p:cNvPicPr>
            <a:picLocks noChangeAspect="1"/>
          </p:cNvPicPr>
          <p:nvPr/>
        </p:nvPicPr>
        <p:blipFill>
          <a:blip r:embed="rId3"/>
          <a:stretch>
            <a:fillRect/>
          </a:stretch>
        </p:blipFill>
        <p:spPr>
          <a:xfrm>
            <a:off x="173965" y="4217876"/>
            <a:ext cx="2286000" cy="876300"/>
          </a:xfrm>
          <a:prstGeom prst="rect">
            <a:avLst/>
          </a:prstGeom>
        </p:spPr>
      </p:pic>
      <p:cxnSp>
        <p:nvCxnSpPr>
          <p:cNvPr id="12" name="Straight Arrow Connector 11"/>
          <p:cNvCxnSpPr/>
          <p:nvPr/>
        </p:nvCxnSpPr>
        <p:spPr>
          <a:xfrm flipH="1" flipV="1">
            <a:off x="1627518" y="3403311"/>
            <a:ext cx="369891" cy="912483"/>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293321" y="4130830"/>
            <a:ext cx="1528880" cy="382256"/>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2317980" y="4155493"/>
            <a:ext cx="2823497" cy="357593"/>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305650" y="4143162"/>
            <a:ext cx="4167433" cy="369924"/>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8" name="Picture 37"/>
          <p:cNvPicPr>
            <a:picLocks noChangeAspect="1"/>
          </p:cNvPicPr>
          <p:nvPr/>
        </p:nvPicPr>
        <p:blipFill>
          <a:blip r:embed="rId4"/>
          <a:stretch>
            <a:fillRect/>
          </a:stretch>
        </p:blipFill>
        <p:spPr>
          <a:xfrm>
            <a:off x="901937" y="3469392"/>
            <a:ext cx="558800" cy="584200"/>
          </a:xfrm>
          <a:prstGeom prst="rect">
            <a:avLst/>
          </a:prstGeom>
        </p:spPr>
      </p:pic>
    </p:spTree>
    <p:extLst>
      <p:ext uri="{BB962C8B-B14F-4D97-AF65-F5344CB8AC3E}">
        <p14:creationId xmlns:p14="http://schemas.microsoft.com/office/powerpoint/2010/main" val="698195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09960" y="1225183"/>
            <a:ext cx="2806723" cy="2979632"/>
          </a:xfrm>
          <a:prstGeom prst="roundRect">
            <a:avLst/>
          </a:prstGeom>
          <a:solidFill>
            <a:schemeClr val="accent4">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Rounded Rectangle 2"/>
          <p:cNvSpPr/>
          <p:nvPr/>
        </p:nvSpPr>
        <p:spPr>
          <a:xfrm>
            <a:off x="6300468" y="986467"/>
            <a:ext cx="1245297" cy="34033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Rounded Rectangle 6"/>
          <p:cNvSpPr/>
          <p:nvPr/>
        </p:nvSpPr>
        <p:spPr>
          <a:xfrm>
            <a:off x="4960975" y="978566"/>
            <a:ext cx="1245297" cy="3403312"/>
          </a:xfrm>
          <a:prstGeom prst="roundRect">
            <a:avLst/>
          </a:prstGeom>
          <a:solidFill>
            <a:schemeClr val="accent3">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ounded Rectangle 7"/>
          <p:cNvSpPr/>
          <p:nvPr/>
        </p:nvSpPr>
        <p:spPr>
          <a:xfrm>
            <a:off x="3621485" y="1007657"/>
            <a:ext cx="1245297" cy="3403312"/>
          </a:xfrm>
          <a:prstGeom prst="round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08868" y="665865"/>
            <a:ext cx="7317754" cy="3847221"/>
          </a:xfrm>
          <a:prstGeom prst="rect">
            <a:avLst/>
          </a:prstGeom>
        </p:spPr>
      </p:pic>
      <p:sp>
        <p:nvSpPr>
          <p:cNvPr id="2" name="Title 1"/>
          <p:cNvSpPr>
            <a:spLocks noGrp="1"/>
          </p:cNvSpPr>
          <p:nvPr>
            <p:ph type="title"/>
          </p:nvPr>
        </p:nvSpPr>
        <p:spPr>
          <a:xfrm>
            <a:off x="358562" y="107333"/>
            <a:ext cx="8229600" cy="539496"/>
          </a:xfrm>
        </p:spPr>
        <p:txBody>
          <a:bodyPr/>
          <a:lstStyle/>
          <a:p>
            <a:r>
              <a:rPr lang="en-US" dirty="0" smtClean="0"/>
              <a:t>Sample Architecture with </a:t>
            </a:r>
            <a:r>
              <a:rPr lang="en-US" dirty="0" err="1" smtClean="0"/>
              <a:t>CloudFormation</a:t>
            </a:r>
            <a:endParaRPr lang="en-US" dirty="0"/>
          </a:p>
        </p:txBody>
      </p:sp>
      <p:pic>
        <p:nvPicPr>
          <p:cNvPr id="10" name="Picture 9"/>
          <p:cNvPicPr>
            <a:picLocks noChangeAspect="1"/>
          </p:cNvPicPr>
          <p:nvPr/>
        </p:nvPicPr>
        <p:blipFill>
          <a:blip r:embed="rId3"/>
          <a:stretch>
            <a:fillRect/>
          </a:stretch>
        </p:blipFill>
        <p:spPr>
          <a:xfrm>
            <a:off x="173965" y="4217876"/>
            <a:ext cx="2286000" cy="876300"/>
          </a:xfrm>
          <a:prstGeom prst="rect">
            <a:avLst/>
          </a:prstGeom>
        </p:spPr>
      </p:pic>
      <p:cxnSp>
        <p:nvCxnSpPr>
          <p:cNvPr id="12" name="Straight Arrow Connector 11"/>
          <p:cNvCxnSpPr>
            <a:endCxn id="38" idx="3"/>
          </p:cNvCxnSpPr>
          <p:nvPr/>
        </p:nvCxnSpPr>
        <p:spPr>
          <a:xfrm flipH="1" flipV="1">
            <a:off x="1349769" y="3613521"/>
            <a:ext cx="647641" cy="702274"/>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5" name="Picture 34"/>
          <p:cNvPicPr>
            <a:picLocks noChangeAspect="1"/>
          </p:cNvPicPr>
          <p:nvPr/>
        </p:nvPicPr>
        <p:blipFill>
          <a:blip r:embed="rId4"/>
          <a:stretch>
            <a:fillRect/>
          </a:stretch>
        </p:blipFill>
        <p:spPr>
          <a:xfrm>
            <a:off x="5143347" y="3740671"/>
            <a:ext cx="558800" cy="584200"/>
          </a:xfrm>
          <a:prstGeom prst="rect">
            <a:avLst/>
          </a:prstGeom>
        </p:spPr>
      </p:pic>
      <p:pic>
        <p:nvPicPr>
          <p:cNvPr id="36" name="Picture 35"/>
          <p:cNvPicPr>
            <a:picLocks noChangeAspect="1"/>
          </p:cNvPicPr>
          <p:nvPr/>
        </p:nvPicPr>
        <p:blipFill>
          <a:blip r:embed="rId4"/>
          <a:stretch>
            <a:fillRect/>
          </a:stretch>
        </p:blipFill>
        <p:spPr>
          <a:xfrm>
            <a:off x="3700775" y="3753001"/>
            <a:ext cx="558800" cy="584200"/>
          </a:xfrm>
          <a:prstGeom prst="rect">
            <a:avLst/>
          </a:prstGeom>
        </p:spPr>
      </p:pic>
      <p:pic>
        <p:nvPicPr>
          <p:cNvPr id="37" name="Picture 36"/>
          <p:cNvPicPr>
            <a:picLocks noChangeAspect="1"/>
          </p:cNvPicPr>
          <p:nvPr/>
        </p:nvPicPr>
        <p:blipFill>
          <a:blip r:embed="rId4"/>
          <a:stretch>
            <a:fillRect/>
          </a:stretch>
        </p:blipFill>
        <p:spPr>
          <a:xfrm>
            <a:off x="6400973" y="3733138"/>
            <a:ext cx="558800" cy="584200"/>
          </a:xfrm>
          <a:prstGeom prst="rect">
            <a:avLst/>
          </a:prstGeom>
        </p:spPr>
      </p:pic>
      <p:pic>
        <p:nvPicPr>
          <p:cNvPr id="38" name="Picture 37"/>
          <p:cNvPicPr>
            <a:picLocks noChangeAspect="1"/>
          </p:cNvPicPr>
          <p:nvPr/>
        </p:nvPicPr>
        <p:blipFill>
          <a:blip r:embed="rId4"/>
          <a:stretch>
            <a:fillRect/>
          </a:stretch>
        </p:blipFill>
        <p:spPr>
          <a:xfrm>
            <a:off x="790969" y="3321421"/>
            <a:ext cx="558800" cy="584200"/>
          </a:xfrm>
          <a:prstGeom prst="rect">
            <a:avLst/>
          </a:prstGeom>
        </p:spPr>
      </p:pic>
      <p:pic>
        <p:nvPicPr>
          <p:cNvPr id="9" name="Picture 8"/>
          <p:cNvPicPr>
            <a:picLocks noChangeAspect="1"/>
          </p:cNvPicPr>
          <p:nvPr/>
        </p:nvPicPr>
        <p:blipFill>
          <a:blip r:embed="rId5"/>
          <a:stretch>
            <a:fillRect/>
          </a:stretch>
        </p:blipFill>
        <p:spPr>
          <a:xfrm>
            <a:off x="2909454" y="4230950"/>
            <a:ext cx="698500" cy="800100"/>
          </a:xfrm>
          <a:prstGeom prst="rect">
            <a:avLst/>
          </a:prstGeom>
        </p:spPr>
      </p:pic>
      <p:pic>
        <p:nvPicPr>
          <p:cNvPr id="11" name="Picture 10"/>
          <p:cNvPicPr>
            <a:picLocks noChangeAspect="1"/>
          </p:cNvPicPr>
          <p:nvPr/>
        </p:nvPicPr>
        <p:blipFill>
          <a:blip r:embed="rId5"/>
          <a:stretch>
            <a:fillRect/>
          </a:stretch>
        </p:blipFill>
        <p:spPr>
          <a:xfrm>
            <a:off x="4462994" y="4243281"/>
            <a:ext cx="698500" cy="800100"/>
          </a:xfrm>
          <a:prstGeom prst="rect">
            <a:avLst/>
          </a:prstGeom>
        </p:spPr>
      </p:pic>
      <p:pic>
        <p:nvPicPr>
          <p:cNvPr id="13" name="Picture 12"/>
          <p:cNvPicPr>
            <a:picLocks noChangeAspect="1"/>
          </p:cNvPicPr>
          <p:nvPr/>
        </p:nvPicPr>
        <p:blipFill>
          <a:blip r:embed="rId5"/>
          <a:stretch>
            <a:fillRect/>
          </a:stretch>
        </p:blipFill>
        <p:spPr>
          <a:xfrm>
            <a:off x="5794599" y="4255611"/>
            <a:ext cx="698500" cy="800100"/>
          </a:xfrm>
          <a:prstGeom prst="rect">
            <a:avLst/>
          </a:prstGeom>
        </p:spPr>
      </p:pic>
      <p:cxnSp>
        <p:nvCxnSpPr>
          <p:cNvPr id="16" name="Straight Arrow Connector 15"/>
          <p:cNvCxnSpPr>
            <a:endCxn id="36" idx="1"/>
          </p:cNvCxnSpPr>
          <p:nvPr/>
        </p:nvCxnSpPr>
        <p:spPr>
          <a:xfrm flipV="1">
            <a:off x="3119410" y="4045101"/>
            <a:ext cx="581365" cy="467985"/>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4763702" y="4049531"/>
            <a:ext cx="581365" cy="467985"/>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6149070" y="4016969"/>
            <a:ext cx="581365" cy="467985"/>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8156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Elastic Beanstalk &amp; </a:t>
            </a:r>
            <a:r>
              <a:rPr lang="en-US" dirty="0" err="1" smtClean="0"/>
              <a:t>OpsWorks</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smtClean="0"/>
              <a:t>Elastic Beanstalk:</a:t>
            </a:r>
          </a:p>
          <a:p>
            <a:r>
              <a:rPr lang="en-US" dirty="0" smtClean="0"/>
              <a:t>Application container framework similar to a </a:t>
            </a:r>
            <a:r>
              <a:rPr lang="en-US" dirty="0" err="1" smtClean="0"/>
              <a:t>PaaS</a:t>
            </a:r>
            <a:endParaRPr lang="en-US" dirty="0" smtClean="0"/>
          </a:p>
          <a:p>
            <a:r>
              <a:rPr lang="en-US" dirty="0" smtClean="0"/>
              <a:t>Deploy your application into Elastic Beanstalk and it takes care of building a self healing, auto-scaling, multi-AZ infrastructure</a:t>
            </a:r>
          </a:p>
          <a:p>
            <a:r>
              <a:rPr lang="en-US" dirty="0" smtClean="0"/>
              <a:t>Allows you to turn some of the knobs under the hood to tweak</a:t>
            </a:r>
          </a:p>
          <a:p>
            <a:r>
              <a:rPr lang="en-US" dirty="0" smtClean="0"/>
              <a:t>Considered one of the easiest places to start with hosting an application on AWS</a:t>
            </a:r>
          </a:p>
          <a:p>
            <a:pPr marL="0" indent="0">
              <a:buNone/>
            </a:pPr>
            <a:endParaRPr lang="en-US" dirty="0" smtClean="0"/>
          </a:p>
          <a:p>
            <a:pPr marL="0" indent="0">
              <a:buNone/>
            </a:pPr>
            <a:r>
              <a:rPr lang="en-US" dirty="0" err="1" smtClean="0"/>
              <a:t>OpsWorks</a:t>
            </a:r>
            <a:r>
              <a:rPr lang="en-US" dirty="0" smtClean="0"/>
              <a:t>:</a:t>
            </a:r>
          </a:p>
          <a:p>
            <a:r>
              <a:rPr lang="en-US" dirty="0" smtClean="0"/>
              <a:t>Build multi-layer application stacks</a:t>
            </a:r>
          </a:p>
          <a:p>
            <a:r>
              <a:rPr lang="en-US" dirty="0" smtClean="0"/>
              <a:t>Ties in with Chef for a large degree of flexibility and customization</a:t>
            </a:r>
          </a:p>
          <a:p>
            <a:r>
              <a:rPr lang="en-US" dirty="0" smtClean="0"/>
              <a:t>Makes deploying applications easier</a:t>
            </a:r>
          </a:p>
          <a:p>
            <a:r>
              <a:rPr lang="en-US" dirty="0" smtClean="0"/>
              <a:t>More flexible than Elastic Beanstalk, but requires a bit more knowledge</a:t>
            </a:r>
            <a:endParaRPr lang="en-US" dirty="0"/>
          </a:p>
        </p:txBody>
      </p:sp>
    </p:spTree>
    <p:extLst>
      <p:ext uri="{BB962C8B-B14F-4D97-AF65-F5344CB8AC3E}">
        <p14:creationId xmlns:p14="http://schemas.microsoft.com/office/powerpoint/2010/main" val="423007932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09960" y="1225183"/>
            <a:ext cx="2806723" cy="2979632"/>
          </a:xfrm>
          <a:prstGeom prst="roundRect">
            <a:avLst/>
          </a:prstGeom>
          <a:solidFill>
            <a:schemeClr val="accent4">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 name="Rounded Rectangle 2"/>
          <p:cNvSpPr/>
          <p:nvPr/>
        </p:nvSpPr>
        <p:spPr>
          <a:xfrm>
            <a:off x="6300468" y="986467"/>
            <a:ext cx="1245297" cy="340331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 name="Rounded Rectangle 6"/>
          <p:cNvSpPr/>
          <p:nvPr/>
        </p:nvSpPr>
        <p:spPr>
          <a:xfrm>
            <a:off x="4960975" y="978566"/>
            <a:ext cx="1245297" cy="3403312"/>
          </a:xfrm>
          <a:prstGeom prst="roundRect">
            <a:avLst/>
          </a:prstGeom>
          <a:solidFill>
            <a:schemeClr val="accent3">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ounded Rectangle 7"/>
          <p:cNvSpPr/>
          <p:nvPr/>
        </p:nvSpPr>
        <p:spPr>
          <a:xfrm>
            <a:off x="3621485" y="1007657"/>
            <a:ext cx="1245297" cy="3403312"/>
          </a:xfrm>
          <a:prstGeom prst="round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708868" y="665865"/>
            <a:ext cx="7317754" cy="3847221"/>
          </a:xfrm>
          <a:prstGeom prst="rect">
            <a:avLst/>
          </a:prstGeom>
        </p:spPr>
      </p:pic>
      <p:sp>
        <p:nvSpPr>
          <p:cNvPr id="2" name="Title 1"/>
          <p:cNvSpPr>
            <a:spLocks noGrp="1"/>
          </p:cNvSpPr>
          <p:nvPr>
            <p:ph type="title"/>
          </p:nvPr>
        </p:nvSpPr>
        <p:spPr>
          <a:xfrm>
            <a:off x="358562" y="107333"/>
            <a:ext cx="8229600" cy="539496"/>
          </a:xfrm>
        </p:spPr>
        <p:txBody>
          <a:bodyPr/>
          <a:lstStyle/>
          <a:p>
            <a:r>
              <a:rPr lang="en-US" dirty="0" smtClean="0"/>
              <a:t>Sample Architecture</a:t>
            </a:r>
            <a:endParaRPr lang="en-US" dirty="0"/>
          </a:p>
        </p:txBody>
      </p:sp>
      <p:pic>
        <p:nvPicPr>
          <p:cNvPr id="10" name="Picture 9"/>
          <p:cNvPicPr>
            <a:picLocks noChangeAspect="1"/>
          </p:cNvPicPr>
          <p:nvPr/>
        </p:nvPicPr>
        <p:blipFill>
          <a:blip r:embed="rId3"/>
          <a:stretch>
            <a:fillRect/>
          </a:stretch>
        </p:blipFill>
        <p:spPr>
          <a:xfrm>
            <a:off x="173965" y="4217876"/>
            <a:ext cx="2286000" cy="876300"/>
          </a:xfrm>
          <a:prstGeom prst="rect">
            <a:avLst/>
          </a:prstGeom>
        </p:spPr>
      </p:pic>
      <p:cxnSp>
        <p:nvCxnSpPr>
          <p:cNvPr id="12" name="Straight Arrow Connector 11"/>
          <p:cNvCxnSpPr/>
          <p:nvPr/>
        </p:nvCxnSpPr>
        <p:spPr>
          <a:xfrm flipH="1" flipV="1">
            <a:off x="1627518" y="3403311"/>
            <a:ext cx="369891" cy="912483"/>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293321" y="4130830"/>
            <a:ext cx="1528880" cy="382256"/>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2317980" y="4192484"/>
            <a:ext cx="4500334" cy="320603"/>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H="1">
            <a:off x="5560687" y="648105"/>
            <a:ext cx="2486170" cy="523324"/>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6" name="Picture 35"/>
          <p:cNvPicPr>
            <a:picLocks noChangeAspect="1"/>
          </p:cNvPicPr>
          <p:nvPr/>
        </p:nvPicPr>
        <p:blipFill>
          <a:blip r:embed="rId4"/>
          <a:stretch>
            <a:fillRect/>
          </a:stretch>
        </p:blipFill>
        <p:spPr>
          <a:xfrm>
            <a:off x="4046006" y="4468189"/>
            <a:ext cx="558800" cy="584200"/>
          </a:xfrm>
          <a:prstGeom prst="rect">
            <a:avLst/>
          </a:prstGeom>
        </p:spPr>
      </p:pic>
      <p:pic>
        <p:nvPicPr>
          <p:cNvPr id="37" name="Picture 36"/>
          <p:cNvPicPr>
            <a:picLocks noChangeAspect="1"/>
          </p:cNvPicPr>
          <p:nvPr/>
        </p:nvPicPr>
        <p:blipFill>
          <a:blip r:embed="rId4"/>
          <a:stretch>
            <a:fillRect/>
          </a:stretch>
        </p:blipFill>
        <p:spPr>
          <a:xfrm>
            <a:off x="6326997" y="4485314"/>
            <a:ext cx="558800" cy="584200"/>
          </a:xfrm>
          <a:prstGeom prst="rect">
            <a:avLst/>
          </a:prstGeom>
        </p:spPr>
      </p:pic>
      <p:pic>
        <p:nvPicPr>
          <p:cNvPr id="38" name="Picture 37"/>
          <p:cNvPicPr>
            <a:picLocks noChangeAspect="1"/>
          </p:cNvPicPr>
          <p:nvPr/>
        </p:nvPicPr>
        <p:blipFill>
          <a:blip r:embed="rId4"/>
          <a:stretch>
            <a:fillRect/>
          </a:stretch>
        </p:blipFill>
        <p:spPr>
          <a:xfrm>
            <a:off x="790969" y="3321421"/>
            <a:ext cx="558800" cy="584200"/>
          </a:xfrm>
          <a:prstGeom prst="rect">
            <a:avLst/>
          </a:prstGeom>
        </p:spPr>
      </p:pic>
      <p:cxnSp>
        <p:nvCxnSpPr>
          <p:cNvPr id="22" name="Straight Arrow Connector 21"/>
          <p:cNvCxnSpPr/>
          <p:nvPr/>
        </p:nvCxnSpPr>
        <p:spPr>
          <a:xfrm flipH="1" flipV="1">
            <a:off x="5622336" y="1368724"/>
            <a:ext cx="2450292" cy="327502"/>
          </a:xfrm>
          <a:prstGeom prst="straightConnector1">
            <a:avLst/>
          </a:prstGeom>
          <a:ln w="50800">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5"/>
          <a:stretch>
            <a:fillRect/>
          </a:stretch>
        </p:blipFill>
        <p:spPr>
          <a:xfrm>
            <a:off x="7960550" y="258944"/>
            <a:ext cx="977900" cy="889000"/>
          </a:xfrm>
          <a:prstGeom prst="rect">
            <a:avLst/>
          </a:prstGeom>
        </p:spPr>
      </p:pic>
      <p:pic>
        <p:nvPicPr>
          <p:cNvPr id="27" name="Picture 26"/>
          <p:cNvPicPr>
            <a:picLocks noChangeAspect="1"/>
          </p:cNvPicPr>
          <p:nvPr/>
        </p:nvPicPr>
        <p:blipFill>
          <a:blip r:embed="rId6"/>
          <a:stretch>
            <a:fillRect/>
          </a:stretch>
        </p:blipFill>
        <p:spPr>
          <a:xfrm>
            <a:off x="7973990" y="1615705"/>
            <a:ext cx="914400" cy="863600"/>
          </a:xfrm>
          <a:prstGeom prst="rect">
            <a:avLst/>
          </a:prstGeom>
        </p:spPr>
      </p:pic>
      <p:sp>
        <p:nvSpPr>
          <p:cNvPr id="28" name="TextBox 27"/>
          <p:cNvSpPr txBox="1"/>
          <p:nvPr/>
        </p:nvSpPr>
        <p:spPr>
          <a:xfrm>
            <a:off x="8199239" y="1146768"/>
            <a:ext cx="636520" cy="369332"/>
          </a:xfrm>
          <a:prstGeom prst="rect">
            <a:avLst/>
          </a:prstGeom>
          <a:noFill/>
        </p:spPr>
        <p:txBody>
          <a:bodyPr wrap="square" rtlCol="0">
            <a:spAutoFit/>
          </a:bodyPr>
          <a:lstStyle/>
          <a:p>
            <a:r>
              <a:rPr lang="en-US" u="sng" dirty="0" smtClean="0"/>
              <a:t>OR</a:t>
            </a:r>
            <a:endParaRPr lang="en-US" u="sng" dirty="0"/>
          </a:p>
        </p:txBody>
      </p:sp>
    </p:spTree>
    <p:extLst>
      <p:ext uri="{BB962C8B-B14F-4D97-AF65-F5344CB8AC3E}">
        <p14:creationId xmlns:p14="http://schemas.microsoft.com/office/powerpoint/2010/main" val="2910919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8050" y="1288793"/>
            <a:ext cx="8609496" cy="3071534"/>
          </a:xfrm>
        </p:spPr>
        <p:txBody>
          <a:bodyPr>
            <a:normAutofit/>
          </a:bodyPr>
          <a:lstStyle/>
          <a:p>
            <a:pPr marL="0" indent="0">
              <a:buNone/>
            </a:pPr>
            <a:r>
              <a:rPr lang="en-US" dirty="0" smtClean="0"/>
              <a:t>Deployment Models</a:t>
            </a:r>
            <a:endParaRPr lang="en-US" dirty="0"/>
          </a:p>
        </p:txBody>
      </p:sp>
    </p:spTree>
    <p:extLst>
      <p:ext uri="{BB962C8B-B14F-4D97-AF65-F5344CB8AC3E}">
        <p14:creationId xmlns:p14="http://schemas.microsoft.com/office/powerpoint/2010/main" val="18561857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AMI Deployment Method</a:t>
            </a:r>
            <a:endParaRPr lang="en-US" dirty="0"/>
          </a:p>
        </p:txBody>
      </p:sp>
      <p:sp>
        <p:nvSpPr>
          <p:cNvPr id="3" name="Content Placeholder 2"/>
          <p:cNvSpPr>
            <a:spLocks noGrp="1"/>
          </p:cNvSpPr>
          <p:nvPr>
            <p:ph idx="1"/>
          </p:nvPr>
        </p:nvSpPr>
        <p:spPr>
          <a:xfrm>
            <a:off x="268050" y="801727"/>
            <a:ext cx="8609496" cy="3410200"/>
          </a:xfrm>
        </p:spPr>
        <p:txBody>
          <a:bodyPr>
            <a:normAutofit fontScale="77500" lnSpcReduction="20000"/>
          </a:bodyPr>
          <a:lstStyle/>
          <a:p>
            <a:r>
              <a:rPr lang="en-US" dirty="0" smtClean="0"/>
              <a:t>Code gets bundled into an AMI, we then deploy that AMI</a:t>
            </a:r>
          </a:p>
          <a:p>
            <a:pPr lvl="1"/>
            <a:r>
              <a:rPr lang="en-US" dirty="0" smtClean="0"/>
              <a:t>Pluses</a:t>
            </a:r>
          </a:p>
          <a:p>
            <a:pPr lvl="2"/>
            <a:r>
              <a:rPr lang="en-US" dirty="0" smtClean="0"/>
              <a:t>Very atomic</a:t>
            </a:r>
          </a:p>
          <a:p>
            <a:pPr lvl="2"/>
            <a:r>
              <a:rPr lang="en-US" dirty="0" smtClean="0"/>
              <a:t>New shouldn’t effect older versions</a:t>
            </a:r>
          </a:p>
          <a:p>
            <a:pPr lvl="2"/>
            <a:r>
              <a:rPr lang="en-US" dirty="0" smtClean="0"/>
              <a:t>Can deploy alongside current</a:t>
            </a:r>
          </a:p>
          <a:p>
            <a:pPr lvl="2"/>
            <a:r>
              <a:rPr lang="en-US" dirty="0" smtClean="0"/>
              <a:t>Easy tools to automate</a:t>
            </a:r>
          </a:p>
          <a:p>
            <a:pPr lvl="1"/>
            <a:r>
              <a:rPr lang="en-US" dirty="0" smtClean="0"/>
              <a:t>Cons</a:t>
            </a:r>
          </a:p>
          <a:p>
            <a:pPr lvl="2"/>
            <a:r>
              <a:rPr lang="en-US" dirty="0" smtClean="0"/>
              <a:t>Bit more work involved</a:t>
            </a:r>
          </a:p>
          <a:p>
            <a:pPr lvl="2"/>
            <a:r>
              <a:rPr lang="en-US" dirty="0" smtClean="0"/>
              <a:t>Have to think about where your data is persisting</a:t>
            </a:r>
          </a:p>
          <a:p>
            <a:pPr lvl="2"/>
            <a:r>
              <a:rPr lang="en-US" dirty="0" smtClean="0"/>
              <a:t>Schema updates potentially harder to package in</a:t>
            </a:r>
          </a:p>
          <a:p>
            <a:r>
              <a:rPr lang="en-US" dirty="0" smtClean="0"/>
              <a:t>Leverage configuration management tools in automation process</a:t>
            </a:r>
          </a:p>
        </p:txBody>
      </p:sp>
    </p:spTree>
    <p:extLst>
      <p:ext uri="{BB962C8B-B14F-4D97-AF65-F5344CB8AC3E}">
        <p14:creationId xmlns:p14="http://schemas.microsoft.com/office/powerpoint/2010/main" val="4287458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p:cNvSpPr/>
          <p:nvPr/>
        </p:nvSpPr>
        <p:spPr>
          <a:xfrm>
            <a:off x="2018566" y="3037858"/>
            <a:ext cx="5080120" cy="1045330"/>
          </a:xfrm>
          <a:prstGeom prst="ellipse">
            <a:avLst/>
          </a:prstGeom>
          <a:solidFill>
            <a:schemeClr val="accent6"/>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2082158" y="1710541"/>
            <a:ext cx="5080120" cy="1045330"/>
          </a:xfrm>
          <a:prstGeom prst="ellipse">
            <a:avLst/>
          </a:prstGeom>
          <a:solidFill>
            <a:schemeClr val="accent6"/>
          </a:solidFill>
          <a:ln>
            <a:solidFill>
              <a:schemeClr val="accent6">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85329" y="123504"/>
            <a:ext cx="8609496" cy="686858"/>
          </a:xfrm>
        </p:spPr>
        <p:txBody>
          <a:bodyPr/>
          <a:lstStyle/>
          <a:p>
            <a:r>
              <a:rPr lang="en-US" dirty="0" smtClean="0"/>
              <a:t>Evolution of </a:t>
            </a:r>
            <a:r>
              <a:rPr lang="en-US" dirty="0" err="1" smtClean="0"/>
              <a:t>DevOps</a:t>
            </a:r>
            <a:r>
              <a:rPr lang="en-US" dirty="0" smtClean="0"/>
              <a:t> from Agile</a:t>
            </a:r>
            <a:endParaRPr lang="en-US" dirty="0"/>
          </a:p>
        </p:txBody>
      </p:sp>
      <p:graphicFrame>
        <p:nvGraphicFramePr>
          <p:cNvPr id="4" name="Diagram 3"/>
          <p:cNvGraphicFramePr/>
          <p:nvPr>
            <p:extLst>
              <p:ext uri="{D42A27DB-BD31-4B8C-83A1-F6EECF244321}">
                <p14:modId xmlns:p14="http://schemas.microsoft.com/office/powerpoint/2010/main" val="65701863"/>
              </p:ext>
            </p:extLst>
          </p:nvPr>
        </p:nvGraphicFramePr>
        <p:xfrm>
          <a:off x="1524000" y="1019413"/>
          <a:ext cx="6096000" cy="11058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User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374" y="1054887"/>
            <a:ext cx="731520" cy="731520"/>
          </a:xfrm>
          <a:prstGeom prst="rect">
            <a:avLst/>
          </a:prstGeom>
        </p:spPr>
      </p:pic>
      <p:sp>
        <p:nvSpPr>
          <p:cNvPr id="8" name="TextBox 7"/>
          <p:cNvSpPr txBox="1"/>
          <p:nvPr/>
        </p:nvSpPr>
        <p:spPr>
          <a:xfrm>
            <a:off x="345588" y="1736458"/>
            <a:ext cx="889885" cy="276999"/>
          </a:xfrm>
          <a:prstGeom prst="rect">
            <a:avLst/>
          </a:prstGeom>
          <a:noFill/>
        </p:spPr>
        <p:txBody>
          <a:bodyPr wrap="square" rtlCol="0">
            <a:spAutoFit/>
          </a:bodyPr>
          <a:lstStyle/>
          <a:p>
            <a:r>
              <a:rPr lang="en-US" sz="1200" dirty="0" smtClean="0"/>
              <a:t>Business</a:t>
            </a:r>
            <a:endParaRPr lang="en-US" sz="1200" dirty="0"/>
          </a:p>
        </p:txBody>
      </p:sp>
      <p:graphicFrame>
        <p:nvGraphicFramePr>
          <p:cNvPr id="9" name="Diagram 8"/>
          <p:cNvGraphicFramePr/>
          <p:nvPr>
            <p:extLst>
              <p:ext uri="{D42A27DB-BD31-4B8C-83A1-F6EECF244321}">
                <p14:modId xmlns:p14="http://schemas.microsoft.com/office/powerpoint/2010/main" val="342842737"/>
              </p:ext>
            </p:extLst>
          </p:nvPr>
        </p:nvGraphicFramePr>
        <p:xfrm>
          <a:off x="1590003" y="2329452"/>
          <a:ext cx="6096000" cy="110580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0" name="Picture 9" descr="User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377" y="2364926"/>
            <a:ext cx="731520" cy="731520"/>
          </a:xfrm>
          <a:prstGeom prst="rect">
            <a:avLst/>
          </a:prstGeom>
        </p:spPr>
      </p:pic>
      <p:sp>
        <p:nvSpPr>
          <p:cNvPr id="11" name="TextBox 10"/>
          <p:cNvSpPr txBox="1"/>
          <p:nvPr/>
        </p:nvSpPr>
        <p:spPr>
          <a:xfrm>
            <a:off x="411591" y="3046497"/>
            <a:ext cx="1048512" cy="461665"/>
          </a:xfrm>
          <a:prstGeom prst="rect">
            <a:avLst/>
          </a:prstGeom>
          <a:noFill/>
        </p:spPr>
        <p:txBody>
          <a:bodyPr wrap="square" rtlCol="0">
            <a:spAutoFit/>
          </a:bodyPr>
          <a:lstStyle/>
          <a:p>
            <a:r>
              <a:rPr lang="en-US" sz="1200" dirty="0" smtClean="0"/>
              <a:t>Developers</a:t>
            </a:r>
          </a:p>
          <a:p>
            <a:r>
              <a:rPr lang="en-US" sz="1200" dirty="0" smtClean="0"/>
              <a:t>(application)</a:t>
            </a:r>
            <a:endParaRPr lang="en-US" sz="1200" dirty="0"/>
          </a:p>
        </p:txBody>
      </p:sp>
      <p:graphicFrame>
        <p:nvGraphicFramePr>
          <p:cNvPr id="12" name="Diagram 11"/>
          <p:cNvGraphicFramePr/>
          <p:nvPr>
            <p:extLst>
              <p:ext uri="{D42A27DB-BD31-4B8C-83A1-F6EECF244321}">
                <p14:modId xmlns:p14="http://schemas.microsoft.com/office/powerpoint/2010/main" val="1965463473"/>
              </p:ext>
            </p:extLst>
          </p:nvPr>
        </p:nvGraphicFramePr>
        <p:xfrm>
          <a:off x="1624562" y="3633955"/>
          <a:ext cx="6096000" cy="110580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13" name="Picture 12" descr="Users.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098" y="3626233"/>
            <a:ext cx="731520" cy="731520"/>
          </a:xfrm>
          <a:prstGeom prst="rect">
            <a:avLst/>
          </a:prstGeom>
        </p:spPr>
      </p:pic>
      <p:sp>
        <p:nvSpPr>
          <p:cNvPr id="14" name="TextBox 13"/>
          <p:cNvSpPr txBox="1"/>
          <p:nvPr/>
        </p:nvSpPr>
        <p:spPr>
          <a:xfrm>
            <a:off x="385672" y="4333722"/>
            <a:ext cx="1143547" cy="461665"/>
          </a:xfrm>
          <a:prstGeom prst="rect">
            <a:avLst/>
          </a:prstGeom>
          <a:noFill/>
        </p:spPr>
        <p:txBody>
          <a:bodyPr wrap="square" rtlCol="0">
            <a:spAutoFit/>
          </a:bodyPr>
          <a:lstStyle/>
          <a:p>
            <a:r>
              <a:rPr lang="en-US" sz="1200" dirty="0" smtClean="0"/>
              <a:t>IT Operations</a:t>
            </a:r>
          </a:p>
          <a:p>
            <a:r>
              <a:rPr lang="en-US" sz="1200" dirty="0" smtClean="0"/>
              <a:t>(infrastructure)</a:t>
            </a:r>
            <a:endParaRPr lang="en-US" sz="1200" dirty="0"/>
          </a:p>
        </p:txBody>
      </p:sp>
      <p:sp>
        <p:nvSpPr>
          <p:cNvPr id="16" name="TextBox 15"/>
          <p:cNvSpPr txBox="1"/>
          <p:nvPr/>
        </p:nvSpPr>
        <p:spPr>
          <a:xfrm>
            <a:off x="2349988" y="1935157"/>
            <a:ext cx="2194474" cy="646331"/>
          </a:xfrm>
          <a:prstGeom prst="rect">
            <a:avLst/>
          </a:prstGeom>
          <a:noFill/>
        </p:spPr>
        <p:txBody>
          <a:bodyPr wrap="square" rtlCol="0">
            <a:spAutoFit/>
          </a:bodyPr>
          <a:lstStyle/>
          <a:p>
            <a:r>
              <a:rPr lang="en-US" dirty="0" smtClean="0"/>
              <a:t>Agile </a:t>
            </a:r>
          </a:p>
          <a:p>
            <a:r>
              <a:rPr lang="en-US" dirty="0" smtClean="0"/>
              <a:t>Development</a:t>
            </a:r>
            <a:endParaRPr lang="en-US" dirty="0"/>
          </a:p>
        </p:txBody>
      </p:sp>
      <p:sp>
        <p:nvSpPr>
          <p:cNvPr id="17" name="TextBox 16"/>
          <p:cNvSpPr txBox="1"/>
          <p:nvPr/>
        </p:nvSpPr>
        <p:spPr>
          <a:xfrm>
            <a:off x="2485109" y="3340224"/>
            <a:ext cx="1661928" cy="369332"/>
          </a:xfrm>
          <a:prstGeom prst="rect">
            <a:avLst/>
          </a:prstGeom>
          <a:noFill/>
        </p:spPr>
        <p:txBody>
          <a:bodyPr wrap="square" rtlCol="0">
            <a:spAutoFit/>
          </a:bodyPr>
          <a:lstStyle/>
          <a:p>
            <a:r>
              <a:rPr lang="en-US" dirty="0" err="1" smtClean="0"/>
              <a:t>DevOps</a:t>
            </a:r>
            <a:endParaRPr lang="en-US" dirty="0"/>
          </a:p>
        </p:txBody>
      </p:sp>
      <p:sp>
        <p:nvSpPr>
          <p:cNvPr id="18" name="TextBox 17"/>
          <p:cNvSpPr txBox="1"/>
          <p:nvPr/>
        </p:nvSpPr>
        <p:spPr>
          <a:xfrm>
            <a:off x="3697775" y="3144631"/>
            <a:ext cx="2177193" cy="1107996"/>
          </a:xfrm>
          <a:prstGeom prst="rect">
            <a:avLst/>
          </a:prstGeom>
          <a:noFill/>
        </p:spPr>
        <p:txBody>
          <a:bodyPr wrap="square" rtlCol="0">
            <a:spAutoFit/>
          </a:bodyPr>
          <a:lstStyle/>
          <a:p>
            <a:pPr marL="171450" indent="-171450">
              <a:buFont typeface="Arial"/>
              <a:buChar char="•"/>
            </a:pPr>
            <a:r>
              <a:rPr lang="en-US" sz="1200" dirty="0" smtClean="0"/>
              <a:t>Continuous Integration</a:t>
            </a:r>
          </a:p>
          <a:p>
            <a:pPr marL="171450" indent="-171450">
              <a:buFont typeface="Arial"/>
              <a:buChar char="•"/>
            </a:pPr>
            <a:r>
              <a:rPr lang="en-US" sz="1200" dirty="0" smtClean="0"/>
              <a:t>Continuous Deployment</a:t>
            </a:r>
          </a:p>
          <a:p>
            <a:pPr marL="171450" indent="-171450">
              <a:buFont typeface="Arial"/>
              <a:buChar char="•"/>
            </a:pPr>
            <a:r>
              <a:rPr lang="en-US" sz="1200" dirty="0" smtClean="0"/>
              <a:t>IT Automation</a:t>
            </a:r>
          </a:p>
          <a:p>
            <a:pPr marL="171450" indent="-171450">
              <a:buFont typeface="Arial"/>
              <a:buChar char="•"/>
            </a:pPr>
            <a:r>
              <a:rPr lang="en-US" sz="1200" dirty="0" smtClean="0"/>
              <a:t>Application Management</a:t>
            </a:r>
          </a:p>
          <a:p>
            <a:endParaRPr lang="en-US" dirty="0"/>
          </a:p>
        </p:txBody>
      </p:sp>
      <p:sp>
        <p:nvSpPr>
          <p:cNvPr id="19" name="TextBox 18"/>
          <p:cNvSpPr txBox="1"/>
          <p:nvPr/>
        </p:nvSpPr>
        <p:spPr>
          <a:xfrm>
            <a:off x="3772418" y="1914776"/>
            <a:ext cx="1892085" cy="1107996"/>
          </a:xfrm>
          <a:prstGeom prst="rect">
            <a:avLst/>
          </a:prstGeom>
          <a:noFill/>
        </p:spPr>
        <p:txBody>
          <a:bodyPr wrap="square" rtlCol="0">
            <a:spAutoFit/>
          </a:bodyPr>
          <a:lstStyle/>
          <a:p>
            <a:pPr marL="171450" indent="-171450">
              <a:buFont typeface="Arial"/>
              <a:buChar char="•"/>
            </a:pPr>
            <a:r>
              <a:rPr lang="en-US" sz="1200" dirty="0" smtClean="0"/>
              <a:t>Iterative development</a:t>
            </a:r>
          </a:p>
          <a:p>
            <a:pPr marL="171450" indent="-171450">
              <a:buFont typeface="Arial"/>
              <a:buChar char="•"/>
            </a:pPr>
            <a:r>
              <a:rPr lang="en-US" sz="1200" dirty="0" smtClean="0"/>
              <a:t>Scrum, sprints, stories</a:t>
            </a:r>
          </a:p>
          <a:p>
            <a:pPr marL="171450" indent="-171450">
              <a:buFont typeface="Arial"/>
              <a:buChar char="•"/>
            </a:pPr>
            <a:r>
              <a:rPr lang="en-US" sz="1200" dirty="0" smtClean="0"/>
              <a:t>Velocity</a:t>
            </a:r>
          </a:p>
          <a:p>
            <a:pPr marL="171450" indent="-171450">
              <a:buFont typeface="Arial"/>
              <a:buChar char="•"/>
            </a:pPr>
            <a:endParaRPr lang="en-US" sz="1200" dirty="0" smtClean="0"/>
          </a:p>
          <a:p>
            <a:endParaRPr lang="en-US" dirty="0"/>
          </a:p>
        </p:txBody>
      </p:sp>
      <p:sp>
        <p:nvSpPr>
          <p:cNvPr id="20" name="TextBox 19"/>
          <p:cNvSpPr txBox="1"/>
          <p:nvPr/>
        </p:nvSpPr>
        <p:spPr>
          <a:xfrm>
            <a:off x="7843731" y="1945415"/>
            <a:ext cx="1209552" cy="646331"/>
          </a:xfrm>
          <a:prstGeom prst="rect">
            <a:avLst/>
          </a:prstGeom>
          <a:noFill/>
        </p:spPr>
        <p:txBody>
          <a:bodyPr wrap="square" rtlCol="0">
            <a:spAutoFit/>
          </a:bodyPr>
          <a:lstStyle/>
          <a:p>
            <a:r>
              <a:rPr lang="en-US" dirty="0" smtClean="0"/>
              <a:t>Business</a:t>
            </a:r>
          </a:p>
          <a:p>
            <a:r>
              <a:rPr lang="en-US" dirty="0" smtClean="0"/>
              <a:t>Agility</a:t>
            </a:r>
          </a:p>
        </p:txBody>
      </p:sp>
      <p:sp>
        <p:nvSpPr>
          <p:cNvPr id="21" name="TextBox 20"/>
          <p:cNvSpPr txBox="1"/>
          <p:nvPr/>
        </p:nvSpPr>
        <p:spPr>
          <a:xfrm>
            <a:off x="7934448" y="3118294"/>
            <a:ext cx="1209552" cy="646331"/>
          </a:xfrm>
          <a:prstGeom prst="rect">
            <a:avLst/>
          </a:prstGeom>
          <a:noFill/>
        </p:spPr>
        <p:txBody>
          <a:bodyPr wrap="square" rtlCol="0">
            <a:spAutoFit/>
          </a:bodyPr>
          <a:lstStyle/>
          <a:p>
            <a:r>
              <a:rPr lang="en-US" dirty="0" smtClean="0"/>
              <a:t>IT</a:t>
            </a:r>
          </a:p>
          <a:p>
            <a:r>
              <a:rPr lang="en-US" dirty="0" smtClean="0"/>
              <a:t>Agility</a:t>
            </a:r>
          </a:p>
        </p:txBody>
      </p:sp>
    </p:spTree>
    <p:extLst>
      <p:ext uri="{BB962C8B-B14F-4D97-AF65-F5344CB8AC3E}">
        <p14:creationId xmlns:p14="http://schemas.microsoft.com/office/powerpoint/2010/main" val="54291595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802755" y="3355216"/>
            <a:ext cx="3341245" cy="178828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534378" y="673048"/>
            <a:ext cx="8178498" cy="4546571"/>
          </a:xfrm>
          <a:prstGeom prst="rect">
            <a:avLst/>
          </a:prstGeom>
        </p:spPr>
      </p:pic>
      <p:sp>
        <p:nvSpPr>
          <p:cNvPr id="2" name="Title 1"/>
          <p:cNvSpPr>
            <a:spLocks noGrp="1"/>
          </p:cNvSpPr>
          <p:nvPr>
            <p:ph type="title"/>
          </p:nvPr>
        </p:nvSpPr>
        <p:spPr/>
        <p:txBody>
          <a:bodyPr/>
          <a:lstStyle/>
          <a:p>
            <a:r>
              <a:rPr lang="en-US" dirty="0"/>
              <a:t>AMI Deployment </a:t>
            </a:r>
            <a:r>
              <a:rPr lang="en-US" dirty="0" smtClean="0"/>
              <a:t>Method - Building</a:t>
            </a:r>
            <a:endParaRPr lang="en-US" dirty="0"/>
          </a:p>
        </p:txBody>
      </p:sp>
    </p:spTree>
    <p:extLst>
      <p:ext uri="{BB962C8B-B14F-4D97-AF65-F5344CB8AC3E}">
        <p14:creationId xmlns:p14="http://schemas.microsoft.com/office/powerpoint/2010/main" val="85280652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AMI Deployment Method - Building</a:t>
            </a:r>
            <a:endParaRPr lang="en-US" dirty="0">
              <a:ea typeface="Verdana" pitchFamily="34" charset="0"/>
            </a:endParaRPr>
          </a:p>
        </p:txBody>
      </p:sp>
      <p:sp>
        <p:nvSpPr>
          <p:cNvPr id="6" name="Rectangle 5"/>
          <p:cNvSpPr/>
          <p:nvPr/>
        </p:nvSpPr>
        <p:spPr>
          <a:xfrm rot="10800000">
            <a:off x="1173236" y="2512798"/>
            <a:ext cx="6773335" cy="444500"/>
          </a:xfrm>
          <a:prstGeom prst="rect">
            <a:avLst/>
          </a:prstGeom>
          <a:gradFill flip="none" rotWithShape="1">
            <a:gsLst>
              <a:gs pos="0">
                <a:schemeClr val="accent6">
                  <a:lumMod val="75000"/>
                  <a:alpha val="0"/>
                </a:schemeClr>
              </a:gs>
              <a:gs pos="100000">
                <a:schemeClr val="accent6">
                  <a:lumMod val="7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a:p>
        </p:txBody>
      </p:sp>
      <p:sp>
        <p:nvSpPr>
          <p:cNvPr id="7" name="Down Arrow Callout 6"/>
          <p:cNvSpPr/>
          <p:nvPr/>
        </p:nvSpPr>
        <p:spPr>
          <a:xfrm>
            <a:off x="251585" y="1070448"/>
            <a:ext cx="1862666" cy="119742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chemeClr val="tx1"/>
                </a:solidFill>
              </a:rPr>
              <a:t>Fully Functional AMI</a:t>
            </a:r>
            <a:endParaRPr lang="en-US" dirty="0">
              <a:solidFill>
                <a:schemeClr val="tx1"/>
              </a:solidFill>
            </a:endParaRPr>
          </a:p>
        </p:txBody>
      </p:sp>
      <p:sp>
        <p:nvSpPr>
          <p:cNvPr id="8" name="Down Arrow Callout 7"/>
          <p:cNvSpPr/>
          <p:nvPr/>
        </p:nvSpPr>
        <p:spPr>
          <a:xfrm>
            <a:off x="7020004" y="1070448"/>
            <a:ext cx="1862666" cy="119742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chemeClr val="tx1"/>
                </a:solidFill>
              </a:rPr>
              <a:t>OS-Only AMI</a:t>
            </a:r>
            <a:endParaRPr lang="en-US" dirty="0">
              <a:solidFill>
                <a:schemeClr val="tx1"/>
              </a:solidFill>
            </a:endParaRPr>
          </a:p>
        </p:txBody>
      </p:sp>
      <p:sp>
        <p:nvSpPr>
          <p:cNvPr id="11" name="Up Arrow Callout 10"/>
          <p:cNvSpPr/>
          <p:nvPr/>
        </p:nvSpPr>
        <p:spPr>
          <a:xfrm>
            <a:off x="3592287" y="3265716"/>
            <a:ext cx="1971523" cy="1179286"/>
          </a:xfrm>
          <a:prstGeom prst="up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rgbClr val="000000"/>
                </a:solidFill>
              </a:rPr>
              <a:t>Partially Configured AMI</a:t>
            </a:r>
            <a:endParaRPr lang="en-US" b="1" dirty="0">
              <a:solidFill>
                <a:srgbClr val="000000"/>
              </a:solidFill>
            </a:endParaRPr>
          </a:p>
        </p:txBody>
      </p:sp>
    </p:spTree>
    <p:extLst>
      <p:ext uri="{BB962C8B-B14F-4D97-AF65-F5344CB8AC3E}">
        <p14:creationId xmlns:p14="http://schemas.microsoft.com/office/powerpoint/2010/main" val="2237068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AMI Deployment Method - Building</a:t>
            </a:r>
            <a:endParaRPr lang="en-US" dirty="0">
              <a:ea typeface="Verdana" pitchFamily="34" charset="0"/>
            </a:endParaRPr>
          </a:p>
        </p:txBody>
      </p:sp>
      <p:sp>
        <p:nvSpPr>
          <p:cNvPr id="6" name="Rectangle 5"/>
          <p:cNvSpPr/>
          <p:nvPr/>
        </p:nvSpPr>
        <p:spPr>
          <a:xfrm rot="10800000">
            <a:off x="1173236" y="2512798"/>
            <a:ext cx="6773335" cy="444500"/>
          </a:xfrm>
          <a:prstGeom prst="rect">
            <a:avLst/>
          </a:prstGeom>
          <a:gradFill flip="none" rotWithShape="1">
            <a:gsLst>
              <a:gs pos="0">
                <a:schemeClr val="accent6">
                  <a:lumMod val="75000"/>
                  <a:alpha val="0"/>
                </a:schemeClr>
              </a:gs>
              <a:gs pos="100000">
                <a:schemeClr val="accent6">
                  <a:lumMod val="7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a:p>
        </p:txBody>
      </p:sp>
      <p:sp>
        <p:nvSpPr>
          <p:cNvPr id="7" name="Down Arrow Callout 6"/>
          <p:cNvSpPr/>
          <p:nvPr/>
        </p:nvSpPr>
        <p:spPr>
          <a:xfrm>
            <a:off x="251585" y="1070448"/>
            <a:ext cx="1862666" cy="119742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chemeClr val="tx1"/>
                </a:solidFill>
              </a:rPr>
              <a:t>Fully Functional AMI</a:t>
            </a:r>
            <a:endParaRPr lang="en-US" dirty="0">
              <a:solidFill>
                <a:schemeClr val="tx1"/>
              </a:solidFill>
            </a:endParaRPr>
          </a:p>
        </p:txBody>
      </p:sp>
      <p:sp>
        <p:nvSpPr>
          <p:cNvPr id="8" name="Down Arrow Callout 7"/>
          <p:cNvSpPr/>
          <p:nvPr/>
        </p:nvSpPr>
        <p:spPr>
          <a:xfrm>
            <a:off x="7020004" y="1070448"/>
            <a:ext cx="1862666" cy="119742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chemeClr val="tx1"/>
                </a:solidFill>
              </a:rPr>
              <a:t>OS-Only AMI</a:t>
            </a:r>
            <a:endParaRPr lang="en-US" dirty="0">
              <a:solidFill>
                <a:schemeClr val="tx1"/>
              </a:solidFill>
            </a:endParaRPr>
          </a:p>
        </p:txBody>
      </p:sp>
      <p:sp>
        <p:nvSpPr>
          <p:cNvPr id="11" name="Up Arrow Callout 10"/>
          <p:cNvSpPr/>
          <p:nvPr/>
        </p:nvSpPr>
        <p:spPr>
          <a:xfrm>
            <a:off x="3592287" y="3265716"/>
            <a:ext cx="1971523" cy="1179286"/>
          </a:xfrm>
          <a:prstGeom prst="up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rgbClr val="000000"/>
                </a:solidFill>
              </a:rPr>
              <a:t>Partially Configured AMI</a:t>
            </a:r>
            <a:endParaRPr lang="en-US" b="1" dirty="0">
              <a:solidFill>
                <a:srgbClr val="000000"/>
              </a:solidFill>
            </a:endParaRPr>
          </a:p>
        </p:txBody>
      </p:sp>
      <p:sp>
        <p:nvSpPr>
          <p:cNvPr id="4" name="TextBox 3"/>
          <p:cNvSpPr txBox="1"/>
          <p:nvPr/>
        </p:nvSpPr>
        <p:spPr>
          <a:xfrm>
            <a:off x="356627" y="2392326"/>
            <a:ext cx="1678755" cy="646331"/>
          </a:xfrm>
          <a:prstGeom prst="rect">
            <a:avLst/>
          </a:prstGeom>
          <a:noFill/>
        </p:spPr>
        <p:txBody>
          <a:bodyPr wrap="square" rtlCol="0">
            <a:spAutoFit/>
          </a:bodyPr>
          <a:lstStyle/>
          <a:p>
            <a:pPr algn="ctr"/>
            <a:r>
              <a:rPr lang="en-US" b="1" dirty="0" smtClean="0"/>
              <a:t>Least flexible</a:t>
            </a:r>
          </a:p>
          <a:p>
            <a:pPr algn="ctr"/>
            <a:r>
              <a:rPr lang="en-US" b="1" dirty="0"/>
              <a:t>t</a:t>
            </a:r>
            <a:r>
              <a:rPr lang="en-US" b="1" dirty="0" smtClean="0"/>
              <a:t>o maintain</a:t>
            </a:r>
            <a:endParaRPr lang="en-US" b="1" dirty="0"/>
          </a:p>
        </p:txBody>
      </p:sp>
    </p:spTree>
    <p:extLst>
      <p:ext uri="{BB962C8B-B14F-4D97-AF65-F5344CB8AC3E}">
        <p14:creationId xmlns:p14="http://schemas.microsoft.com/office/powerpoint/2010/main" val="899113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AMI Deployment Method - Building</a:t>
            </a:r>
            <a:endParaRPr lang="en-US" dirty="0">
              <a:ea typeface="Verdana" pitchFamily="34" charset="0"/>
            </a:endParaRPr>
          </a:p>
        </p:txBody>
      </p:sp>
      <p:sp>
        <p:nvSpPr>
          <p:cNvPr id="6" name="Rectangle 5"/>
          <p:cNvSpPr/>
          <p:nvPr/>
        </p:nvSpPr>
        <p:spPr>
          <a:xfrm rot="10800000">
            <a:off x="1173236" y="2512798"/>
            <a:ext cx="6773335" cy="444500"/>
          </a:xfrm>
          <a:prstGeom prst="rect">
            <a:avLst/>
          </a:prstGeom>
          <a:gradFill flip="none" rotWithShape="1">
            <a:gsLst>
              <a:gs pos="0">
                <a:schemeClr val="accent6">
                  <a:lumMod val="75000"/>
                  <a:alpha val="0"/>
                </a:schemeClr>
              </a:gs>
              <a:gs pos="100000">
                <a:schemeClr val="accent6">
                  <a:lumMod val="7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a:p>
        </p:txBody>
      </p:sp>
      <p:sp>
        <p:nvSpPr>
          <p:cNvPr id="7" name="Down Arrow Callout 6"/>
          <p:cNvSpPr/>
          <p:nvPr/>
        </p:nvSpPr>
        <p:spPr>
          <a:xfrm>
            <a:off x="251585" y="1070448"/>
            <a:ext cx="1862666" cy="119742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chemeClr val="tx1"/>
                </a:solidFill>
              </a:rPr>
              <a:t>Fully Functional AMI</a:t>
            </a:r>
            <a:endParaRPr lang="en-US" dirty="0">
              <a:solidFill>
                <a:schemeClr val="tx1"/>
              </a:solidFill>
            </a:endParaRPr>
          </a:p>
        </p:txBody>
      </p:sp>
      <p:sp>
        <p:nvSpPr>
          <p:cNvPr id="8" name="Down Arrow Callout 7"/>
          <p:cNvSpPr/>
          <p:nvPr/>
        </p:nvSpPr>
        <p:spPr>
          <a:xfrm>
            <a:off x="7020004" y="1070448"/>
            <a:ext cx="1862666" cy="119742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chemeClr val="tx1"/>
                </a:solidFill>
              </a:rPr>
              <a:t>OS-Only AMI</a:t>
            </a:r>
            <a:endParaRPr lang="en-US" dirty="0">
              <a:solidFill>
                <a:schemeClr val="tx1"/>
              </a:solidFill>
            </a:endParaRPr>
          </a:p>
        </p:txBody>
      </p:sp>
      <p:sp>
        <p:nvSpPr>
          <p:cNvPr id="11" name="Up Arrow Callout 10"/>
          <p:cNvSpPr/>
          <p:nvPr/>
        </p:nvSpPr>
        <p:spPr>
          <a:xfrm>
            <a:off x="3592287" y="3265716"/>
            <a:ext cx="1971523" cy="1179286"/>
          </a:xfrm>
          <a:prstGeom prst="up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rgbClr val="000000"/>
                </a:solidFill>
              </a:rPr>
              <a:t>Partially Configured AMI</a:t>
            </a:r>
            <a:endParaRPr lang="en-US" b="1" dirty="0">
              <a:solidFill>
                <a:srgbClr val="000000"/>
              </a:solidFill>
            </a:endParaRPr>
          </a:p>
        </p:txBody>
      </p:sp>
      <p:sp>
        <p:nvSpPr>
          <p:cNvPr id="3" name="TextBox 2"/>
          <p:cNvSpPr txBox="1"/>
          <p:nvPr/>
        </p:nvSpPr>
        <p:spPr>
          <a:xfrm>
            <a:off x="7045556" y="2392326"/>
            <a:ext cx="1844022" cy="646331"/>
          </a:xfrm>
          <a:prstGeom prst="rect">
            <a:avLst/>
          </a:prstGeom>
          <a:noFill/>
        </p:spPr>
        <p:txBody>
          <a:bodyPr wrap="square" rtlCol="0">
            <a:spAutoFit/>
          </a:bodyPr>
          <a:lstStyle/>
          <a:p>
            <a:pPr algn="ctr"/>
            <a:r>
              <a:rPr lang="en-US" b="1" dirty="0" smtClean="0"/>
              <a:t>Most amount of post-boot work</a:t>
            </a:r>
            <a:endParaRPr lang="en-US" b="1" dirty="0"/>
          </a:p>
        </p:txBody>
      </p:sp>
      <p:sp>
        <p:nvSpPr>
          <p:cNvPr id="4" name="TextBox 3"/>
          <p:cNvSpPr txBox="1"/>
          <p:nvPr/>
        </p:nvSpPr>
        <p:spPr>
          <a:xfrm>
            <a:off x="356627" y="2392326"/>
            <a:ext cx="1678755" cy="646331"/>
          </a:xfrm>
          <a:prstGeom prst="rect">
            <a:avLst/>
          </a:prstGeom>
          <a:noFill/>
        </p:spPr>
        <p:txBody>
          <a:bodyPr wrap="square" rtlCol="0">
            <a:spAutoFit/>
          </a:bodyPr>
          <a:lstStyle/>
          <a:p>
            <a:pPr algn="ctr"/>
            <a:r>
              <a:rPr lang="en-US" b="1" dirty="0" smtClean="0"/>
              <a:t>Least flexible</a:t>
            </a:r>
          </a:p>
          <a:p>
            <a:pPr algn="ctr"/>
            <a:r>
              <a:rPr lang="en-US" b="1" dirty="0"/>
              <a:t>t</a:t>
            </a:r>
            <a:r>
              <a:rPr lang="en-US" b="1" dirty="0" smtClean="0"/>
              <a:t>o maintain</a:t>
            </a:r>
            <a:endParaRPr lang="en-US" b="1" dirty="0"/>
          </a:p>
        </p:txBody>
      </p:sp>
    </p:spTree>
    <p:extLst>
      <p:ext uri="{BB962C8B-B14F-4D97-AF65-F5344CB8AC3E}">
        <p14:creationId xmlns:p14="http://schemas.microsoft.com/office/powerpoint/2010/main" val="3864519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AMI Deployment Method - Building</a:t>
            </a:r>
            <a:endParaRPr lang="en-US" dirty="0">
              <a:ea typeface="Verdana" pitchFamily="34" charset="0"/>
            </a:endParaRPr>
          </a:p>
        </p:txBody>
      </p:sp>
      <p:sp>
        <p:nvSpPr>
          <p:cNvPr id="6" name="Rectangle 5"/>
          <p:cNvSpPr/>
          <p:nvPr/>
        </p:nvSpPr>
        <p:spPr>
          <a:xfrm rot="10800000">
            <a:off x="1173236" y="2512798"/>
            <a:ext cx="6773335" cy="444500"/>
          </a:xfrm>
          <a:prstGeom prst="rect">
            <a:avLst/>
          </a:prstGeom>
          <a:gradFill flip="none" rotWithShape="1">
            <a:gsLst>
              <a:gs pos="0">
                <a:schemeClr val="accent6">
                  <a:lumMod val="75000"/>
                  <a:alpha val="0"/>
                </a:schemeClr>
              </a:gs>
              <a:gs pos="100000">
                <a:schemeClr val="accent6">
                  <a:lumMod val="7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lIns="68589" tIns="34295" rIns="68589" bIns="34295" rtlCol="0" anchor="ctr"/>
          <a:lstStyle/>
          <a:p>
            <a:pPr algn="ctr"/>
            <a:endParaRPr lang="en-US"/>
          </a:p>
        </p:txBody>
      </p:sp>
      <p:sp>
        <p:nvSpPr>
          <p:cNvPr id="7" name="Down Arrow Callout 6"/>
          <p:cNvSpPr/>
          <p:nvPr/>
        </p:nvSpPr>
        <p:spPr>
          <a:xfrm>
            <a:off x="251585" y="1070448"/>
            <a:ext cx="1862666" cy="119742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chemeClr val="tx1"/>
                </a:solidFill>
              </a:rPr>
              <a:t>Fully Functional AMI</a:t>
            </a:r>
            <a:endParaRPr lang="en-US" dirty="0">
              <a:solidFill>
                <a:schemeClr val="tx1"/>
              </a:solidFill>
            </a:endParaRPr>
          </a:p>
        </p:txBody>
      </p:sp>
      <p:sp>
        <p:nvSpPr>
          <p:cNvPr id="8" name="Down Arrow Callout 7"/>
          <p:cNvSpPr/>
          <p:nvPr/>
        </p:nvSpPr>
        <p:spPr>
          <a:xfrm>
            <a:off x="7020004" y="1070448"/>
            <a:ext cx="1862666" cy="1197428"/>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chemeClr val="tx1"/>
                </a:solidFill>
              </a:rPr>
              <a:t>OS-Only AMI</a:t>
            </a:r>
            <a:endParaRPr lang="en-US" dirty="0">
              <a:solidFill>
                <a:schemeClr val="tx1"/>
              </a:solidFill>
            </a:endParaRPr>
          </a:p>
        </p:txBody>
      </p:sp>
      <p:sp>
        <p:nvSpPr>
          <p:cNvPr id="11" name="Up Arrow Callout 10"/>
          <p:cNvSpPr/>
          <p:nvPr/>
        </p:nvSpPr>
        <p:spPr>
          <a:xfrm>
            <a:off x="3592287" y="3265716"/>
            <a:ext cx="1971523" cy="1179286"/>
          </a:xfrm>
          <a:prstGeom prst="upArrowCallout">
            <a:avLst/>
          </a:prstGeom>
        </p:spPr>
        <p:style>
          <a:lnRef idx="2">
            <a:schemeClr val="accent6">
              <a:shade val="50000"/>
            </a:schemeClr>
          </a:lnRef>
          <a:fillRef idx="1">
            <a:schemeClr val="accent6"/>
          </a:fillRef>
          <a:effectRef idx="0">
            <a:schemeClr val="accent6"/>
          </a:effectRef>
          <a:fontRef idx="minor">
            <a:schemeClr val="lt1"/>
          </a:fontRef>
        </p:style>
        <p:txBody>
          <a:bodyPr lIns="68589" tIns="34295" rIns="68589" bIns="34295" rtlCol="0" anchor="ctr"/>
          <a:lstStyle/>
          <a:p>
            <a:pPr algn="ctr"/>
            <a:r>
              <a:rPr lang="en-US" b="1" dirty="0" smtClean="0">
                <a:solidFill>
                  <a:srgbClr val="000000"/>
                </a:solidFill>
              </a:rPr>
              <a:t>Partially Configured AMI</a:t>
            </a:r>
            <a:endParaRPr lang="en-US" b="1" dirty="0">
              <a:solidFill>
                <a:srgbClr val="000000"/>
              </a:solidFill>
            </a:endParaRPr>
          </a:p>
        </p:txBody>
      </p:sp>
      <p:sp>
        <p:nvSpPr>
          <p:cNvPr id="3" name="TextBox 2"/>
          <p:cNvSpPr txBox="1"/>
          <p:nvPr/>
        </p:nvSpPr>
        <p:spPr>
          <a:xfrm>
            <a:off x="7045556" y="2392326"/>
            <a:ext cx="1844022" cy="646331"/>
          </a:xfrm>
          <a:prstGeom prst="rect">
            <a:avLst/>
          </a:prstGeom>
          <a:noFill/>
        </p:spPr>
        <p:txBody>
          <a:bodyPr wrap="square" rtlCol="0">
            <a:spAutoFit/>
          </a:bodyPr>
          <a:lstStyle/>
          <a:p>
            <a:pPr algn="ctr"/>
            <a:r>
              <a:rPr lang="en-US" b="1" dirty="0" smtClean="0"/>
              <a:t>Most amount of post-boot work</a:t>
            </a:r>
            <a:endParaRPr lang="en-US" b="1" dirty="0"/>
          </a:p>
        </p:txBody>
      </p:sp>
      <p:sp>
        <p:nvSpPr>
          <p:cNvPr id="4" name="TextBox 3"/>
          <p:cNvSpPr txBox="1"/>
          <p:nvPr/>
        </p:nvSpPr>
        <p:spPr>
          <a:xfrm>
            <a:off x="356627" y="2392326"/>
            <a:ext cx="1678755" cy="646331"/>
          </a:xfrm>
          <a:prstGeom prst="rect">
            <a:avLst/>
          </a:prstGeom>
          <a:noFill/>
        </p:spPr>
        <p:txBody>
          <a:bodyPr wrap="square" rtlCol="0">
            <a:spAutoFit/>
          </a:bodyPr>
          <a:lstStyle/>
          <a:p>
            <a:pPr algn="ctr"/>
            <a:r>
              <a:rPr lang="en-US" b="1" dirty="0" smtClean="0"/>
              <a:t>Least flexible</a:t>
            </a:r>
          </a:p>
          <a:p>
            <a:pPr algn="ctr"/>
            <a:r>
              <a:rPr lang="en-US" b="1" dirty="0"/>
              <a:t>t</a:t>
            </a:r>
            <a:r>
              <a:rPr lang="en-US" b="1" dirty="0" smtClean="0"/>
              <a:t>o maintain</a:t>
            </a:r>
            <a:endParaRPr lang="en-US" b="1" dirty="0"/>
          </a:p>
        </p:txBody>
      </p:sp>
      <p:sp>
        <p:nvSpPr>
          <p:cNvPr id="5" name="TextBox 4"/>
          <p:cNvSpPr txBox="1"/>
          <p:nvPr/>
        </p:nvSpPr>
        <p:spPr>
          <a:xfrm>
            <a:off x="2713846" y="2392326"/>
            <a:ext cx="2139762" cy="646331"/>
          </a:xfrm>
          <a:prstGeom prst="rect">
            <a:avLst/>
          </a:prstGeom>
          <a:noFill/>
        </p:spPr>
        <p:txBody>
          <a:bodyPr wrap="square" rtlCol="0">
            <a:spAutoFit/>
          </a:bodyPr>
          <a:lstStyle/>
          <a:p>
            <a:pPr algn="ctr"/>
            <a:r>
              <a:rPr lang="en-US" b="1" dirty="0" smtClean="0"/>
              <a:t>Try and find a happy medium here</a:t>
            </a:r>
            <a:endParaRPr lang="en-US" b="1" dirty="0"/>
          </a:p>
        </p:txBody>
      </p:sp>
    </p:spTree>
    <p:extLst>
      <p:ext uri="{BB962C8B-B14F-4D97-AF65-F5344CB8AC3E}">
        <p14:creationId xmlns:p14="http://schemas.microsoft.com/office/powerpoint/2010/main" val="1856416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AMI Deployment Method - </a:t>
            </a:r>
            <a:r>
              <a:rPr lang="en-US" dirty="0" smtClean="0"/>
              <a:t>Deploying</a:t>
            </a:r>
            <a:endParaRPr lang="en-US" dirty="0"/>
          </a:p>
        </p:txBody>
      </p:sp>
      <p:sp>
        <p:nvSpPr>
          <p:cNvPr id="3" name="Content Placeholder 2"/>
          <p:cNvSpPr>
            <a:spLocks noGrp="1"/>
          </p:cNvSpPr>
          <p:nvPr>
            <p:ph idx="1"/>
          </p:nvPr>
        </p:nvSpPr>
        <p:spPr>
          <a:xfrm>
            <a:off x="268050" y="801726"/>
            <a:ext cx="4385496" cy="3558601"/>
          </a:xfrm>
        </p:spPr>
        <p:txBody>
          <a:bodyPr>
            <a:normAutofit fontScale="77500" lnSpcReduction="20000"/>
          </a:bodyPr>
          <a:lstStyle/>
          <a:p>
            <a:pPr marL="0" indent="0">
              <a:buNone/>
            </a:pPr>
            <a:r>
              <a:rPr lang="en-US" dirty="0" smtClean="0"/>
              <a:t>Blue/Green Deploys</a:t>
            </a:r>
          </a:p>
          <a:p>
            <a:pPr lvl="1"/>
            <a:r>
              <a:rPr lang="en-US" dirty="0" smtClean="0"/>
              <a:t>We stand up a duplicate part of our infrastructure and slowly cut traffic over to it</a:t>
            </a:r>
          </a:p>
          <a:p>
            <a:pPr lvl="2"/>
            <a:r>
              <a:rPr lang="en-US" dirty="0" smtClean="0"/>
              <a:t>Shift via DNS</a:t>
            </a:r>
          </a:p>
          <a:p>
            <a:pPr lvl="2"/>
            <a:r>
              <a:rPr lang="en-US" dirty="0" smtClean="0"/>
              <a:t>Makes it easy to do testing of new features</a:t>
            </a:r>
          </a:p>
          <a:p>
            <a:pPr lvl="2"/>
            <a:r>
              <a:rPr lang="en-US" dirty="0" smtClean="0"/>
              <a:t>Makes it easy to roll back</a:t>
            </a:r>
          </a:p>
          <a:p>
            <a:pPr lvl="1"/>
            <a:r>
              <a:rPr lang="en-US" dirty="0" smtClean="0"/>
              <a:t>As we shift more traffic over, let auto-scaling grow/shrink our instances of the new or old application</a:t>
            </a:r>
          </a:p>
          <a:p>
            <a:pPr lvl="2"/>
            <a:r>
              <a:rPr lang="en-US" dirty="0" smtClean="0"/>
              <a:t>Shut down the old when no traffic there</a:t>
            </a:r>
          </a:p>
        </p:txBody>
      </p:sp>
      <p:sp>
        <p:nvSpPr>
          <p:cNvPr id="5" name="Rounded Rectangle 4"/>
          <p:cNvSpPr/>
          <p:nvPr/>
        </p:nvSpPr>
        <p:spPr>
          <a:xfrm>
            <a:off x="4873220" y="1548487"/>
            <a:ext cx="4033753" cy="29577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pic>
        <p:nvPicPr>
          <p:cNvPr id="7" name="Picture 6"/>
          <p:cNvPicPr>
            <a:picLocks noChangeAspect="1"/>
          </p:cNvPicPr>
          <p:nvPr/>
        </p:nvPicPr>
        <p:blipFill>
          <a:blip r:embed="rId2"/>
          <a:stretch>
            <a:fillRect/>
          </a:stretch>
        </p:blipFill>
        <p:spPr>
          <a:xfrm>
            <a:off x="4925015" y="1338117"/>
            <a:ext cx="508000" cy="330200"/>
          </a:xfrm>
          <a:prstGeom prst="rect">
            <a:avLst/>
          </a:prstGeom>
        </p:spPr>
      </p:pic>
      <p:pic>
        <p:nvPicPr>
          <p:cNvPr id="11" name="Picture 10"/>
          <p:cNvPicPr>
            <a:picLocks noChangeAspect="1"/>
          </p:cNvPicPr>
          <p:nvPr/>
        </p:nvPicPr>
        <p:blipFill>
          <a:blip r:embed="rId3"/>
          <a:stretch>
            <a:fillRect/>
          </a:stretch>
        </p:blipFill>
        <p:spPr>
          <a:xfrm>
            <a:off x="6664725" y="492143"/>
            <a:ext cx="406051" cy="482186"/>
          </a:xfrm>
          <a:prstGeom prst="rect">
            <a:avLst/>
          </a:prstGeom>
        </p:spPr>
      </p:pic>
      <p:sp>
        <p:nvSpPr>
          <p:cNvPr id="12" name="TextBox 11"/>
          <p:cNvSpPr txBox="1"/>
          <p:nvPr/>
        </p:nvSpPr>
        <p:spPr>
          <a:xfrm>
            <a:off x="6520096" y="899818"/>
            <a:ext cx="682028" cy="400110"/>
          </a:xfrm>
          <a:prstGeom prst="rect">
            <a:avLst/>
          </a:prstGeom>
          <a:noFill/>
        </p:spPr>
        <p:txBody>
          <a:bodyPr wrap="square" rtlCol="0">
            <a:spAutoFit/>
          </a:bodyPr>
          <a:lstStyle/>
          <a:p>
            <a:pPr algn="ctr"/>
            <a:r>
              <a:rPr lang="en-US" sz="1000" kern="1200" dirty="0" smtClean="0"/>
              <a:t>Amazon Route 53</a:t>
            </a:r>
            <a:endParaRPr lang="en-US" sz="1000" kern="1200" dirty="0"/>
          </a:p>
        </p:txBody>
      </p:sp>
      <p:grpSp>
        <p:nvGrpSpPr>
          <p:cNvPr id="6" name="Group 5"/>
          <p:cNvGrpSpPr/>
          <p:nvPr/>
        </p:nvGrpSpPr>
        <p:grpSpPr>
          <a:xfrm>
            <a:off x="5722946" y="2575739"/>
            <a:ext cx="2422541" cy="723900"/>
            <a:chOff x="5722946" y="2620454"/>
            <a:chExt cx="2422541" cy="723900"/>
          </a:xfrm>
        </p:grpSpPr>
        <p:pic>
          <p:nvPicPr>
            <p:cNvPr id="14" name="Picture 13"/>
            <p:cNvPicPr>
              <a:picLocks noChangeAspect="1"/>
            </p:cNvPicPr>
            <p:nvPr/>
          </p:nvPicPr>
          <p:blipFill>
            <a:blip r:embed="rId4"/>
            <a:stretch>
              <a:fillRect/>
            </a:stretch>
          </p:blipFill>
          <p:spPr>
            <a:xfrm>
              <a:off x="5722946" y="2620454"/>
              <a:ext cx="647700" cy="723900"/>
            </a:xfrm>
            <a:prstGeom prst="rect">
              <a:avLst/>
            </a:prstGeom>
          </p:spPr>
        </p:pic>
        <p:pic>
          <p:nvPicPr>
            <p:cNvPr id="16" name="Picture 15"/>
            <p:cNvPicPr>
              <a:picLocks noChangeAspect="1"/>
            </p:cNvPicPr>
            <p:nvPr/>
          </p:nvPicPr>
          <p:blipFill>
            <a:blip r:embed="rId4"/>
            <a:stretch>
              <a:fillRect/>
            </a:stretch>
          </p:blipFill>
          <p:spPr>
            <a:xfrm>
              <a:off x="6610367" y="2620454"/>
              <a:ext cx="647700" cy="723900"/>
            </a:xfrm>
            <a:prstGeom prst="rect">
              <a:avLst/>
            </a:prstGeom>
          </p:spPr>
        </p:pic>
        <p:pic>
          <p:nvPicPr>
            <p:cNvPr id="18" name="Picture 17"/>
            <p:cNvPicPr>
              <a:picLocks noChangeAspect="1"/>
            </p:cNvPicPr>
            <p:nvPr/>
          </p:nvPicPr>
          <p:blipFill>
            <a:blip r:embed="rId4"/>
            <a:stretch>
              <a:fillRect/>
            </a:stretch>
          </p:blipFill>
          <p:spPr>
            <a:xfrm>
              <a:off x="7497787" y="2620454"/>
              <a:ext cx="647700" cy="723900"/>
            </a:xfrm>
            <a:prstGeom prst="rect">
              <a:avLst/>
            </a:prstGeom>
          </p:spPr>
        </p:pic>
      </p:grpSp>
      <p:sp>
        <p:nvSpPr>
          <p:cNvPr id="19" name="TextBox 18"/>
          <p:cNvSpPr txBox="1"/>
          <p:nvPr/>
        </p:nvSpPr>
        <p:spPr>
          <a:xfrm>
            <a:off x="6454453" y="3259324"/>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cxnSp>
        <p:nvCxnSpPr>
          <p:cNvPr id="20" name="Straight Arrow Connector 19"/>
          <p:cNvCxnSpPr>
            <a:endCxn id="9" idx="0"/>
          </p:cNvCxnSpPr>
          <p:nvPr/>
        </p:nvCxnSpPr>
        <p:spPr>
          <a:xfrm flipH="1">
            <a:off x="6857204" y="1239931"/>
            <a:ext cx="3906" cy="473756"/>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4" idx="0"/>
          </p:cNvCxnSpPr>
          <p:nvPr/>
        </p:nvCxnSpPr>
        <p:spPr>
          <a:xfrm flipH="1">
            <a:off x="6046796" y="2105181"/>
            <a:ext cx="603386" cy="47055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040192" y="2095181"/>
            <a:ext cx="599043" cy="462966"/>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6829132" y="2255460"/>
            <a:ext cx="640" cy="21709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6655270" y="1713687"/>
            <a:ext cx="403868" cy="559659"/>
            <a:chOff x="5486294" y="1883118"/>
            <a:chExt cx="403868" cy="559659"/>
          </a:xfrm>
        </p:grpSpPr>
        <p:pic>
          <p:nvPicPr>
            <p:cNvPr id="9" name="Picture 8"/>
            <p:cNvPicPr>
              <a:picLocks noChangeAspect="1"/>
            </p:cNvPicPr>
            <p:nvPr/>
          </p:nvPicPr>
          <p:blipFill>
            <a:blip r:embed="rId5"/>
            <a:stretch>
              <a:fillRect/>
            </a:stretch>
          </p:blipFill>
          <p:spPr>
            <a:xfrm>
              <a:off x="5516528" y="1883118"/>
              <a:ext cx="343400" cy="355887"/>
            </a:xfrm>
            <a:prstGeom prst="rect">
              <a:avLst/>
            </a:prstGeom>
          </p:spPr>
        </p:pic>
        <p:sp>
          <p:nvSpPr>
            <p:cNvPr id="10" name="TextBox 9"/>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sp>
        <p:nvSpPr>
          <p:cNvPr id="22" name="TextBox 21"/>
          <p:cNvSpPr txBox="1"/>
          <p:nvPr/>
        </p:nvSpPr>
        <p:spPr>
          <a:xfrm>
            <a:off x="6189165" y="1234171"/>
            <a:ext cx="778118" cy="369332"/>
          </a:xfrm>
          <a:prstGeom prst="rect">
            <a:avLst/>
          </a:prstGeom>
          <a:noFill/>
        </p:spPr>
        <p:txBody>
          <a:bodyPr wrap="square" rtlCol="0">
            <a:spAutoFit/>
          </a:bodyPr>
          <a:lstStyle/>
          <a:p>
            <a:r>
              <a:rPr lang="en-US" dirty="0" smtClean="0"/>
              <a:t>100%</a:t>
            </a:r>
            <a:endParaRPr lang="en-US" dirty="0"/>
          </a:p>
        </p:txBody>
      </p:sp>
      <p:sp>
        <p:nvSpPr>
          <p:cNvPr id="24" name="Rounded Rectangle 23"/>
          <p:cNvSpPr/>
          <p:nvPr/>
        </p:nvSpPr>
        <p:spPr>
          <a:xfrm>
            <a:off x="5652533" y="2530947"/>
            <a:ext cx="2540062" cy="79595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grpSp>
        <p:nvGrpSpPr>
          <p:cNvPr id="34" name="Group 33"/>
          <p:cNvGrpSpPr/>
          <p:nvPr/>
        </p:nvGrpSpPr>
        <p:grpSpPr>
          <a:xfrm>
            <a:off x="5604643" y="3753079"/>
            <a:ext cx="2614786" cy="792406"/>
            <a:chOff x="5604643" y="3753079"/>
            <a:chExt cx="2614786" cy="792406"/>
          </a:xfrm>
        </p:grpSpPr>
        <p:grpSp>
          <p:nvGrpSpPr>
            <p:cNvPr id="8" name="Group 7"/>
            <p:cNvGrpSpPr/>
            <p:nvPr/>
          </p:nvGrpSpPr>
          <p:grpSpPr>
            <a:xfrm>
              <a:off x="5604643" y="3835144"/>
              <a:ext cx="847076" cy="628277"/>
              <a:chOff x="5157444" y="3639912"/>
              <a:chExt cx="847076" cy="628277"/>
            </a:xfrm>
          </p:grpSpPr>
          <p:pic>
            <p:nvPicPr>
              <p:cNvPr id="28" name="Picture 27"/>
              <p:cNvPicPr>
                <a:picLocks noChangeAspect="1"/>
              </p:cNvPicPr>
              <p:nvPr/>
            </p:nvPicPr>
            <p:blipFill>
              <a:blip r:embed="rId6"/>
              <a:stretch>
                <a:fillRect/>
              </a:stretch>
            </p:blipFill>
            <p:spPr>
              <a:xfrm>
                <a:off x="5382165" y="3639912"/>
                <a:ext cx="397634" cy="444414"/>
              </a:xfrm>
              <a:prstGeom prst="rect">
                <a:avLst/>
              </a:prstGeom>
            </p:spPr>
          </p:pic>
          <p:sp>
            <p:nvSpPr>
              <p:cNvPr id="29" name="TextBox 28"/>
              <p:cNvSpPr txBox="1"/>
              <p:nvPr/>
            </p:nvSpPr>
            <p:spPr>
              <a:xfrm>
                <a:off x="5157444" y="4021968"/>
                <a:ext cx="847076" cy="246221"/>
              </a:xfrm>
              <a:prstGeom prst="rect">
                <a:avLst/>
              </a:prstGeom>
              <a:noFill/>
            </p:spPr>
            <p:txBody>
              <a:bodyPr wrap="square" rtlCol="0">
                <a:spAutoFit/>
              </a:bodyPr>
              <a:lstStyle/>
              <a:p>
                <a:pPr algn="ctr"/>
                <a:r>
                  <a:rPr lang="en-US" sz="1000" kern="1200" dirty="0" err="1" smtClean="0"/>
                  <a:t>DynamoDB</a:t>
                </a:r>
                <a:endParaRPr lang="en-US" sz="1000" kern="1200" dirty="0"/>
              </a:p>
            </p:txBody>
          </p:sp>
        </p:grpSp>
        <p:grpSp>
          <p:nvGrpSpPr>
            <p:cNvPr id="13" name="Group 12"/>
            <p:cNvGrpSpPr/>
            <p:nvPr/>
          </p:nvGrpSpPr>
          <p:grpSpPr>
            <a:xfrm>
              <a:off x="6511766" y="3753079"/>
              <a:ext cx="812502" cy="792406"/>
              <a:chOff x="6198171" y="3647033"/>
              <a:chExt cx="812502" cy="792406"/>
            </a:xfrm>
          </p:grpSpPr>
          <p:pic>
            <p:nvPicPr>
              <p:cNvPr id="30" name="Picture 29"/>
              <p:cNvPicPr>
                <a:picLocks noChangeAspect="1"/>
              </p:cNvPicPr>
              <p:nvPr/>
            </p:nvPicPr>
            <p:blipFill>
              <a:blip r:embed="rId7"/>
              <a:stretch>
                <a:fillRect/>
              </a:stretch>
            </p:blipFill>
            <p:spPr>
              <a:xfrm>
                <a:off x="6391099" y="3647033"/>
                <a:ext cx="426646" cy="458846"/>
              </a:xfrm>
              <a:prstGeom prst="rect">
                <a:avLst/>
              </a:prstGeom>
            </p:spPr>
          </p:pic>
          <p:sp>
            <p:nvSpPr>
              <p:cNvPr id="31" name="TextBox 30"/>
              <p:cNvSpPr txBox="1"/>
              <p:nvPr/>
            </p:nvSpPr>
            <p:spPr>
              <a:xfrm>
                <a:off x="6198171" y="4070107"/>
                <a:ext cx="812502" cy="369332"/>
              </a:xfrm>
              <a:prstGeom prst="rect">
                <a:avLst/>
              </a:prstGeom>
              <a:noFill/>
            </p:spPr>
            <p:txBody>
              <a:bodyPr wrap="square" rtlCol="0">
                <a:spAutoFit/>
              </a:bodyPr>
              <a:lstStyle/>
              <a:p>
                <a:pPr algn="ctr"/>
                <a:r>
                  <a:rPr lang="en-US" sz="900" kern="1200" dirty="0" smtClean="0"/>
                  <a:t>MySQL RDS</a:t>
                </a:r>
              </a:p>
              <a:p>
                <a:pPr algn="ctr"/>
                <a:r>
                  <a:rPr lang="en-US" sz="900" kern="1200" dirty="0" smtClean="0"/>
                  <a:t>Instance</a:t>
                </a:r>
                <a:endParaRPr lang="en-US" sz="900" kern="1200" dirty="0"/>
              </a:p>
            </p:txBody>
          </p:sp>
        </p:grpSp>
        <p:grpSp>
          <p:nvGrpSpPr>
            <p:cNvPr id="15" name="Group 14"/>
            <p:cNvGrpSpPr/>
            <p:nvPr/>
          </p:nvGrpSpPr>
          <p:grpSpPr>
            <a:xfrm>
              <a:off x="7402203" y="3761636"/>
              <a:ext cx="817226" cy="775293"/>
              <a:chOff x="7294875" y="3675684"/>
              <a:chExt cx="817226" cy="775293"/>
            </a:xfrm>
          </p:grpSpPr>
          <p:pic>
            <p:nvPicPr>
              <p:cNvPr id="32" name="Picture 31"/>
              <p:cNvPicPr>
                <a:picLocks noChangeAspect="1"/>
              </p:cNvPicPr>
              <p:nvPr/>
            </p:nvPicPr>
            <p:blipFill>
              <a:blip r:embed="rId8"/>
              <a:stretch>
                <a:fillRect/>
              </a:stretch>
            </p:blipFill>
            <p:spPr>
              <a:xfrm>
                <a:off x="7490223" y="3675684"/>
                <a:ext cx="426530" cy="450673"/>
              </a:xfrm>
              <a:prstGeom prst="rect">
                <a:avLst/>
              </a:prstGeom>
            </p:spPr>
          </p:pic>
          <p:sp>
            <p:nvSpPr>
              <p:cNvPr id="33" name="TextBox 32"/>
              <p:cNvSpPr txBox="1"/>
              <p:nvPr/>
            </p:nvSpPr>
            <p:spPr>
              <a:xfrm>
                <a:off x="7294875" y="4081645"/>
                <a:ext cx="817226" cy="369332"/>
              </a:xfrm>
              <a:prstGeom prst="rect">
                <a:avLst/>
              </a:prstGeom>
              <a:noFill/>
            </p:spPr>
            <p:txBody>
              <a:bodyPr wrap="square" rtlCol="0">
                <a:spAutoFit/>
              </a:bodyPr>
              <a:lstStyle/>
              <a:p>
                <a:pPr algn="ctr"/>
                <a:r>
                  <a:rPr lang="en-US" sz="900" kern="1200" dirty="0" err="1" smtClean="0"/>
                  <a:t>ElastiCache</a:t>
                </a:r>
                <a:r>
                  <a:rPr lang="en-US" sz="900" kern="1200" dirty="0" smtClean="0"/>
                  <a:t> Cache Node</a:t>
                </a:r>
                <a:endParaRPr lang="en-US" sz="900" kern="1200" dirty="0"/>
              </a:p>
            </p:txBody>
          </p:sp>
        </p:grpSp>
      </p:grpSp>
      <p:cxnSp>
        <p:nvCxnSpPr>
          <p:cNvPr id="36" name="Straight Arrow Connector 35"/>
          <p:cNvCxnSpPr/>
          <p:nvPr/>
        </p:nvCxnSpPr>
        <p:spPr>
          <a:xfrm flipH="1">
            <a:off x="6901037" y="3472110"/>
            <a:ext cx="640" cy="21709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6099726" y="3411263"/>
            <a:ext cx="425595" cy="40751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7402176" y="3411628"/>
            <a:ext cx="298505" cy="29088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448788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7119684" y="1739649"/>
            <a:ext cx="1672506" cy="1600846"/>
          </a:xfrm>
          <a:prstGeom prst="roundRect">
            <a:avLst/>
          </a:prstGeom>
          <a:gradFill flip="none" rotWithShape="1">
            <a:gsLst>
              <a:gs pos="0">
                <a:schemeClr val="accent3">
                  <a:tint val="100000"/>
                  <a:shade val="100000"/>
                  <a:satMod val="130000"/>
                  <a:alpha val="67000"/>
                </a:schemeClr>
              </a:gs>
              <a:gs pos="100000">
                <a:schemeClr val="accent3">
                  <a:tint val="50000"/>
                  <a:shade val="100000"/>
                  <a:satMod val="350000"/>
                  <a:alpha val="67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Rounded Rectangle 64"/>
          <p:cNvSpPr/>
          <p:nvPr/>
        </p:nvSpPr>
        <p:spPr>
          <a:xfrm>
            <a:off x="4919134" y="1739649"/>
            <a:ext cx="1672506" cy="1600846"/>
          </a:xfrm>
          <a:prstGeom prst="roundRect">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AMI Deployment Method - </a:t>
            </a:r>
            <a:r>
              <a:rPr lang="en-US" dirty="0" smtClean="0"/>
              <a:t>Deploying</a:t>
            </a:r>
            <a:endParaRPr lang="en-US" dirty="0"/>
          </a:p>
        </p:txBody>
      </p:sp>
      <p:sp>
        <p:nvSpPr>
          <p:cNvPr id="3" name="Content Placeholder 2"/>
          <p:cNvSpPr>
            <a:spLocks noGrp="1"/>
          </p:cNvSpPr>
          <p:nvPr>
            <p:ph idx="1"/>
          </p:nvPr>
        </p:nvSpPr>
        <p:spPr>
          <a:xfrm>
            <a:off x="268050" y="801726"/>
            <a:ext cx="4385496" cy="3558601"/>
          </a:xfrm>
        </p:spPr>
        <p:txBody>
          <a:bodyPr>
            <a:normAutofit fontScale="77500" lnSpcReduction="20000"/>
          </a:bodyPr>
          <a:lstStyle/>
          <a:p>
            <a:pPr marL="0" indent="0">
              <a:buNone/>
            </a:pPr>
            <a:r>
              <a:rPr lang="en-US" dirty="0" smtClean="0"/>
              <a:t>Blue/Green Deploys</a:t>
            </a:r>
          </a:p>
          <a:p>
            <a:pPr lvl="1"/>
            <a:r>
              <a:rPr lang="en-US" dirty="0" smtClean="0"/>
              <a:t>We stand up a duplicate part of our infrastructure and slowly cut traffic over to it</a:t>
            </a:r>
          </a:p>
          <a:p>
            <a:pPr lvl="2"/>
            <a:r>
              <a:rPr lang="en-US" dirty="0" smtClean="0"/>
              <a:t>Shift via DNS</a:t>
            </a:r>
          </a:p>
          <a:p>
            <a:pPr lvl="2"/>
            <a:r>
              <a:rPr lang="en-US" dirty="0" smtClean="0"/>
              <a:t>Makes it easy to do testing of new features</a:t>
            </a:r>
          </a:p>
          <a:p>
            <a:pPr lvl="2"/>
            <a:r>
              <a:rPr lang="en-US" dirty="0" smtClean="0"/>
              <a:t>Makes it easy to roll back</a:t>
            </a:r>
          </a:p>
          <a:p>
            <a:pPr lvl="1"/>
            <a:r>
              <a:rPr lang="en-US" dirty="0" smtClean="0"/>
              <a:t>As we shift more traffic over, let auto-scaling grow/shrink our instances of the new or old application</a:t>
            </a:r>
          </a:p>
          <a:p>
            <a:pPr lvl="2"/>
            <a:r>
              <a:rPr lang="en-US" dirty="0" smtClean="0"/>
              <a:t>Shut down the old when no traffic there</a:t>
            </a:r>
          </a:p>
        </p:txBody>
      </p:sp>
      <p:sp>
        <p:nvSpPr>
          <p:cNvPr id="5" name="Rounded Rectangle 4"/>
          <p:cNvSpPr/>
          <p:nvPr/>
        </p:nvSpPr>
        <p:spPr>
          <a:xfrm>
            <a:off x="4873220" y="1548487"/>
            <a:ext cx="4033753" cy="29577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pic>
        <p:nvPicPr>
          <p:cNvPr id="7" name="Picture 6"/>
          <p:cNvPicPr>
            <a:picLocks noChangeAspect="1"/>
          </p:cNvPicPr>
          <p:nvPr/>
        </p:nvPicPr>
        <p:blipFill>
          <a:blip r:embed="rId2"/>
          <a:stretch>
            <a:fillRect/>
          </a:stretch>
        </p:blipFill>
        <p:spPr>
          <a:xfrm>
            <a:off x="4925015" y="1338117"/>
            <a:ext cx="508000" cy="330200"/>
          </a:xfrm>
          <a:prstGeom prst="rect">
            <a:avLst/>
          </a:prstGeom>
        </p:spPr>
      </p:pic>
      <p:pic>
        <p:nvPicPr>
          <p:cNvPr id="11" name="Picture 10"/>
          <p:cNvPicPr>
            <a:picLocks noChangeAspect="1"/>
          </p:cNvPicPr>
          <p:nvPr/>
        </p:nvPicPr>
        <p:blipFill>
          <a:blip r:embed="rId3"/>
          <a:stretch>
            <a:fillRect/>
          </a:stretch>
        </p:blipFill>
        <p:spPr>
          <a:xfrm>
            <a:off x="6664725" y="492143"/>
            <a:ext cx="406051" cy="482186"/>
          </a:xfrm>
          <a:prstGeom prst="rect">
            <a:avLst/>
          </a:prstGeom>
        </p:spPr>
      </p:pic>
      <p:sp>
        <p:nvSpPr>
          <p:cNvPr id="12" name="TextBox 11"/>
          <p:cNvSpPr txBox="1"/>
          <p:nvPr/>
        </p:nvSpPr>
        <p:spPr>
          <a:xfrm>
            <a:off x="6520096" y="899818"/>
            <a:ext cx="682028" cy="400110"/>
          </a:xfrm>
          <a:prstGeom prst="rect">
            <a:avLst/>
          </a:prstGeom>
          <a:noFill/>
        </p:spPr>
        <p:txBody>
          <a:bodyPr wrap="square" rtlCol="0">
            <a:spAutoFit/>
          </a:bodyPr>
          <a:lstStyle/>
          <a:p>
            <a:pPr algn="ctr"/>
            <a:r>
              <a:rPr lang="en-US" sz="1000" kern="1200" dirty="0" smtClean="0"/>
              <a:t>Amazon Route 53</a:t>
            </a:r>
            <a:endParaRPr lang="en-US" sz="1000" kern="1200" dirty="0"/>
          </a:p>
        </p:txBody>
      </p:sp>
      <p:pic>
        <p:nvPicPr>
          <p:cNvPr id="14" name="Picture 13"/>
          <p:cNvPicPr>
            <a:picLocks noChangeAspect="1"/>
          </p:cNvPicPr>
          <p:nvPr/>
        </p:nvPicPr>
        <p:blipFill>
          <a:blip r:embed="rId4"/>
          <a:stretch>
            <a:fillRect/>
          </a:stretch>
        </p:blipFill>
        <p:spPr>
          <a:xfrm>
            <a:off x="4982927" y="2620454"/>
            <a:ext cx="405658" cy="453383"/>
          </a:xfrm>
          <a:prstGeom prst="rect">
            <a:avLst/>
          </a:prstGeom>
        </p:spPr>
      </p:pic>
      <p:pic>
        <p:nvPicPr>
          <p:cNvPr id="16" name="Picture 15"/>
          <p:cNvPicPr>
            <a:picLocks noChangeAspect="1"/>
          </p:cNvPicPr>
          <p:nvPr/>
        </p:nvPicPr>
        <p:blipFill>
          <a:blip r:embed="rId4"/>
          <a:stretch>
            <a:fillRect/>
          </a:stretch>
        </p:blipFill>
        <p:spPr>
          <a:xfrm>
            <a:off x="5538724" y="2620454"/>
            <a:ext cx="405658" cy="453383"/>
          </a:xfrm>
          <a:prstGeom prst="rect">
            <a:avLst/>
          </a:prstGeom>
        </p:spPr>
      </p:pic>
      <p:pic>
        <p:nvPicPr>
          <p:cNvPr id="18" name="Picture 17"/>
          <p:cNvPicPr>
            <a:picLocks noChangeAspect="1"/>
          </p:cNvPicPr>
          <p:nvPr/>
        </p:nvPicPr>
        <p:blipFill>
          <a:blip r:embed="rId4"/>
          <a:stretch>
            <a:fillRect/>
          </a:stretch>
        </p:blipFill>
        <p:spPr>
          <a:xfrm>
            <a:off x="6094521" y="2620454"/>
            <a:ext cx="405658" cy="453383"/>
          </a:xfrm>
          <a:prstGeom prst="rect">
            <a:avLst/>
          </a:prstGeom>
        </p:spPr>
      </p:pic>
      <p:sp>
        <p:nvSpPr>
          <p:cNvPr id="19" name="TextBox 18"/>
          <p:cNvSpPr txBox="1"/>
          <p:nvPr/>
        </p:nvSpPr>
        <p:spPr>
          <a:xfrm>
            <a:off x="5314422" y="3134048"/>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cxnSp>
        <p:nvCxnSpPr>
          <p:cNvPr id="20" name="Straight Arrow Connector 19"/>
          <p:cNvCxnSpPr>
            <a:stCxn id="12" idx="2"/>
          </p:cNvCxnSpPr>
          <p:nvPr/>
        </p:nvCxnSpPr>
        <p:spPr>
          <a:xfrm flipH="1">
            <a:off x="6046064" y="1299928"/>
            <a:ext cx="815046" cy="44401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8" idx="0"/>
          </p:cNvCxnSpPr>
          <p:nvPr/>
        </p:nvCxnSpPr>
        <p:spPr>
          <a:xfrm>
            <a:off x="5990163" y="2099898"/>
            <a:ext cx="307187" cy="520556"/>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0" idx="2"/>
          </p:cNvCxnSpPr>
          <p:nvPr/>
        </p:nvCxnSpPr>
        <p:spPr>
          <a:xfrm flipH="1">
            <a:off x="5730158" y="2322780"/>
            <a:ext cx="28072" cy="21709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556296" y="1763121"/>
            <a:ext cx="403868" cy="559659"/>
            <a:chOff x="5486294" y="1883118"/>
            <a:chExt cx="403868" cy="559659"/>
          </a:xfrm>
        </p:grpSpPr>
        <p:pic>
          <p:nvPicPr>
            <p:cNvPr id="9" name="Picture 8"/>
            <p:cNvPicPr>
              <a:picLocks noChangeAspect="1"/>
            </p:cNvPicPr>
            <p:nvPr/>
          </p:nvPicPr>
          <p:blipFill>
            <a:blip r:embed="rId5"/>
            <a:stretch>
              <a:fillRect/>
            </a:stretch>
          </p:blipFill>
          <p:spPr>
            <a:xfrm>
              <a:off x="5516528" y="1883118"/>
              <a:ext cx="343400" cy="355887"/>
            </a:xfrm>
            <a:prstGeom prst="rect">
              <a:avLst/>
            </a:prstGeom>
          </p:spPr>
        </p:pic>
        <p:sp>
          <p:nvSpPr>
            <p:cNvPr id="10" name="TextBox 9"/>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cxnSp>
        <p:nvCxnSpPr>
          <p:cNvPr id="22" name="Straight Arrow Connector 21"/>
          <p:cNvCxnSpPr/>
          <p:nvPr/>
        </p:nvCxnSpPr>
        <p:spPr>
          <a:xfrm flipH="1">
            <a:off x="5219716" y="2069899"/>
            <a:ext cx="340436" cy="512964"/>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436876" y="3146455"/>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grpSp>
        <p:nvGrpSpPr>
          <p:cNvPr id="24" name="Group 23"/>
          <p:cNvGrpSpPr/>
          <p:nvPr/>
        </p:nvGrpSpPr>
        <p:grpSpPr>
          <a:xfrm>
            <a:off x="7678750" y="1775528"/>
            <a:ext cx="403868" cy="559659"/>
            <a:chOff x="5486294" y="1883118"/>
            <a:chExt cx="403868" cy="559659"/>
          </a:xfrm>
        </p:grpSpPr>
        <p:pic>
          <p:nvPicPr>
            <p:cNvPr id="26" name="Picture 25"/>
            <p:cNvPicPr>
              <a:picLocks noChangeAspect="1"/>
            </p:cNvPicPr>
            <p:nvPr/>
          </p:nvPicPr>
          <p:blipFill>
            <a:blip r:embed="rId5"/>
            <a:stretch>
              <a:fillRect/>
            </a:stretch>
          </p:blipFill>
          <p:spPr>
            <a:xfrm>
              <a:off x="5516528" y="1883118"/>
              <a:ext cx="343400" cy="355887"/>
            </a:xfrm>
            <a:prstGeom prst="rect">
              <a:avLst/>
            </a:prstGeom>
          </p:spPr>
        </p:pic>
        <p:sp>
          <p:nvSpPr>
            <p:cNvPr id="28" name="TextBox 27"/>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pic>
        <p:nvPicPr>
          <p:cNvPr id="29" name="Picture 28"/>
          <p:cNvPicPr>
            <a:picLocks noChangeAspect="1"/>
          </p:cNvPicPr>
          <p:nvPr/>
        </p:nvPicPr>
        <p:blipFill>
          <a:blip r:embed="rId4"/>
          <a:stretch>
            <a:fillRect/>
          </a:stretch>
        </p:blipFill>
        <p:spPr>
          <a:xfrm>
            <a:off x="7691179" y="2582863"/>
            <a:ext cx="405658" cy="453383"/>
          </a:xfrm>
          <a:prstGeom prst="rect">
            <a:avLst/>
          </a:prstGeom>
        </p:spPr>
      </p:pic>
      <p:cxnSp>
        <p:nvCxnSpPr>
          <p:cNvPr id="30" name="Straight Arrow Connector 29"/>
          <p:cNvCxnSpPr/>
          <p:nvPr/>
        </p:nvCxnSpPr>
        <p:spPr>
          <a:xfrm flipH="1">
            <a:off x="7852727" y="2297014"/>
            <a:ext cx="0" cy="233931"/>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2" idx="2"/>
          </p:cNvCxnSpPr>
          <p:nvPr/>
        </p:nvCxnSpPr>
        <p:spPr>
          <a:xfrm>
            <a:off x="6861110" y="1299928"/>
            <a:ext cx="839571" cy="49767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010288" y="1180511"/>
            <a:ext cx="635016" cy="369332"/>
          </a:xfrm>
          <a:prstGeom prst="rect">
            <a:avLst/>
          </a:prstGeom>
          <a:noFill/>
        </p:spPr>
        <p:txBody>
          <a:bodyPr wrap="square" rtlCol="0">
            <a:spAutoFit/>
          </a:bodyPr>
          <a:lstStyle/>
          <a:p>
            <a:r>
              <a:rPr lang="en-US" dirty="0" smtClean="0"/>
              <a:t>90%</a:t>
            </a:r>
            <a:endParaRPr lang="en-US" dirty="0"/>
          </a:p>
        </p:txBody>
      </p:sp>
      <p:sp>
        <p:nvSpPr>
          <p:cNvPr id="33" name="TextBox 32"/>
          <p:cNvSpPr txBox="1"/>
          <p:nvPr/>
        </p:nvSpPr>
        <p:spPr>
          <a:xfrm>
            <a:off x="7110740" y="1180876"/>
            <a:ext cx="635016" cy="369332"/>
          </a:xfrm>
          <a:prstGeom prst="rect">
            <a:avLst/>
          </a:prstGeom>
          <a:noFill/>
        </p:spPr>
        <p:txBody>
          <a:bodyPr wrap="square" rtlCol="0">
            <a:spAutoFit/>
          </a:bodyPr>
          <a:lstStyle/>
          <a:p>
            <a:r>
              <a:rPr lang="en-US" dirty="0" smtClean="0"/>
              <a:t>10%</a:t>
            </a:r>
            <a:endParaRPr lang="en-US" dirty="0"/>
          </a:p>
        </p:txBody>
      </p:sp>
      <p:sp>
        <p:nvSpPr>
          <p:cNvPr id="34" name="Rounded Rectangle 33"/>
          <p:cNvSpPr/>
          <p:nvPr/>
        </p:nvSpPr>
        <p:spPr>
          <a:xfrm>
            <a:off x="4928079" y="2593551"/>
            <a:ext cx="1600954" cy="527652"/>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sp>
        <p:nvSpPr>
          <p:cNvPr id="35" name="Rounded Rectangle 34"/>
          <p:cNvSpPr/>
          <p:nvPr/>
        </p:nvSpPr>
        <p:spPr>
          <a:xfrm>
            <a:off x="7629130" y="2539890"/>
            <a:ext cx="500858" cy="572734"/>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grpSp>
        <p:nvGrpSpPr>
          <p:cNvPr id="36" name="Group 35"/>
          <p:cNvGrpSpPr/>
          <p:nvPr/>
        </p:nvGrpSpPr>
        <p:grpSpPr>
          <a:xfrm>
            <a:off x="5604643" y="3753079"/>
            <a:ext cx="2614786" cy="792406"/>
            <a:chOff x="5604643" y="3753079"/>
            <a:chExt cx="2614786" cy="792406"/>
          </a:xfrm>
        </p:grpSpPr>
        <p:grpSp>
          <p:nvGrpSpPr>
            <p:cNvPr id="37" name="Group 36"/>
            <p:cNvGrpSpPr/>
            <p:nvPr/>
          </p:nvGrpSpPr>
          <p:grpSpPr>
            <a:xfrm>
              <a:off x="5604643" y="3835144"/>
              <a:ext cx="847076" cy="628277"/>
              <a:chOff x="5157444" y="3639912"/>
              <a:chExt cx="847076" cy="628277"/>
            </a:xfrm>
          </p:grpSpPr>
          <p:pic>
            <p:nvPicPr>
              <p:cNvPr id="44" name="Picture 43"/>
              <p:cNvPicPr>
                <a:picLocks noChangeAspect="1"/>
              </p:cNvPicPr>
              <p:nvPr/>
            </p:nvPicPr>
            <p:blipFill>
              <a:blip r:embed="rId6"/>
              <a:stretch>
                <a:fillRect/>
              </a:stretch>
            </p:blipFill>
            <p:spPr>
              <a:xfrm>
                <a:off x="5382165" y="3639912"/>
                <a:ext cx="397634" cy="444414"/>
              </a:xfrm>
              <a:prstGeom prst="rect">
                <a:avLst/>
              </a:prstGeom>
            </p:spPr>
          </p:pic>
          <p:sp>
            <p:nvSpPr>
              <p:cNvPr id="45" name="TextBox 44"/>
              <p:cNvSpPr txBox="1"/>
              <p:nvPr/>
            </p:nvSpPr>
            <p:spPr>
              <a:xfrm>
                <a:off x="5157444" y="4021968"/>
                <a:ext cx="847076" cy="246221"/>
              </a:xfrm>
              <a:prstGeom prst="rect">
                <a:avLst/>
              </a:prstGeom>
              <a:noFill/>
            </p:spPr>
            <p:txBody>
              <a:bodyPr wrap="square" rtlCol="0">
                <a:spAutoFit/>
              </a:bodyPr>
              <a:lstStyle/>
              <a:p>
                <a:pPr algn="ctr"/>
                <a:r>
                  <a:rPr lang="en-US" sz="1000" kern="1200" dirty="0" err="1" smtClean="0"/>
                  <a:t>DynamoDB</a:t>
                </a:r>
                <a:endParaRPr lang="en-US" sz="1000" kern="1200" dirty="0"/>
              </a:p>
            </p:txBody>
          </p:sp>
        </p:grpSp>
        <p:grpSp>
          <p:nvGrpSpPr>
            <p:cNvPr id="38" name="Group 37"/>
            <p:cNvGrpSpPr/>
            <p:nvPr/>
          </p:nvGrpSpPr>
          <p:grpSpPr>
            <a:xfrm>
              <a:off x="6511766" y="3753079"/>
              <a:ext cx="812502" cy="792406"/>
              <a:chOff x="6198171" y="3647033"/>
              <a:chExt cx="812502" cy="792406"/>
            </a:xfrm>
          </p:grpSpPr>
          <p:pic>
            <p:nvPicPr>
              <p:cNvPr id="42" name="Picture 41"/>
              <p:cNvPicPr>
                <a:picLocks noChangeAspect="1"/>
              </p:cNvPicPr>
              <p:nvPr/>
            </p:nvPicPr>
            <p:blipFill>
              <a:blip r:embed="rId7"/>
              <a:stretch>
                <a:fillRect/>
              </a:stretch>
            </p:blipFill>
            <p:spPr>
              <a:xfrm>
                <a:off x="6391099" y="3647033"/>
                <a:ext cx="426646" cy="458846"/>
              </a:xfrm>
              <a:prstGeom prst="rect">
                <a:avLst/>
              </a:prstGeom>
            </p:spPr>
          </p:pic>
          <p:sp>
            <p:nvSpPr>
              <p:cNvPr id="43" name="TextBox 42"/>
              <p:cNvSpPr txBox="1"/>
              <p:nvPr/>
            </p:nvSpPr>
            <p:spPr>
              <a:xfrm>
                <a:off x="6198171" y="4070107"/>
                <a:ext cx="812502" cy="369332"/>
              </a:xfrm>
              <a:prstGeom prst="rect">
                <a:avLst/>
              </a:prstGeom>
              <a:noFill/>
            </p:spPr>
            <p:txBody>
              <a:bodyPr wrap="square" rtlCol="0">
                <a:spAutoFit/>
              </a:bodyPr>
              <a:lstStyle/>
              <a:p>
                <a:pPr algn="ctr"/>
                <a:r>
                  <a:rPr lang="en-US" sz="900" kern="1200" dirty="0" smtClean="0"/>
                  <a:t>MySQL RDS</a:t>
                </a:r>
              </a:p>
              <a:p>
                <a:pPr algn="ctr"/>
                <a:r>
                  <a:rPr lang="en-US" sz="900" kern="1200" dirty="0" smtClean="0"/>
                  <a:t>Instance</a:t>
                </a:r>
                <a:endParaRPr lang="en-US" sz="900" kern="1200" dirty="0"/>
              </a:p>
            </p:txBody>
          </p:sp>
        </p:grpSp>
        <p:grpSp>
          <p:nvGrpSpPr>
            <p:cNvPr id="39" name="Group 38"/>
            <p:cNvGrpSpPr/>
            <p:nvPr/>
          </p:nvGrpSpPr>
          <p:grpSpPr>
            <a:xfrm>
              <a:off x="7402203" y="3761636"/>
              <a:ext cx="817226" cy="775293"/>
              <a:chOff x="7294875" y="3675684"/>
              <a:chExt cx="817226" cy="775293"/>
            </a:xfrm>
          </p:grpSpPr>
          <p:pic>
            <p:nvPicPr>
              <p:cNvPr id="40" name="Picture 39"/>
              <p:cNvPicPr>
                <a:picLocks noChangeAspect="1"/>
              </p:cNvPicPr>
              <p:nvPr/>
            </p:nvPicPr>
            <p:blipFill>
              <a:blip r:embed="rId8"/>
              <a:stretch>
                <a:fillRect/>
              </a:stretch>
            </p:blipFill>
            <p:spPr>
              <a:xfrm>
                <a:off x="7490223" y="3675684"/>
                <a:ext cx="426530" cy="450673"/>
              </a:xfrm>
              <a:prstGeom prst="rect">
                <a:avLst/>
              </a:prstGeom>
            </p:spPr>
          </p:pic>
          <p:sp>
            <p:nvSpPr>
              <p:cNvPr id="41" name="TextBox 40"/>
              <p:cNvSpPr txBox="1"/>
              <p:nvPr/>
            </p:nvSpPr>
            <p:spPr>
              <a:xfrm>
                <a:off x="7294875" y="4081645"/>
                <a:ext cx="817226" cy="369332"/>
              </a:xfrm>
              <a:prstGeom prst="rect">
                <a:avLst/>
              </a:prstGeom>
              <a:noFill/>
            </p:spPr>
            <p:txBody>
              <a:bodyPr wrap="square" rtlCol="0">
                <a:spAutoFit/>
              </a:bodyPr>
              <a:lstStyle/>
              <a:p>
                <a:pPr algn="ctr"/>
                <a:r>
                  <a:rPr lang="en-US" sz="900" kern="1200" dirty="0" err="1" smtClean="0"/>
                  <a:t>ElastiCache</a:t>
                </a:r>
                <a:r>
                  <a:rPr lang="en-US" sz="900" kern="1200" dirty="0" smtClean="0"/>
                  <a:t> Cache Node</a:t>
                </a:r>
                <a:endParaRPr lang="en-US" sz="900" kern="1200" dirty="0"/>
              </a:p>
            </p:txBody>
          </p:sp>
        </p:grpSp>
      </p:grpSp>
      <p:cxnSp>
        <p:nvCxnSpPr>
          <p:cNvPr id="46" name="Straight Arrow Connector 45"/>
          <p:cNvCxnSpPr/>
          <p:nvPr/>
        </p:nvCxnSpPr>
        <p:spPr>
          <a:xfrm>
            <a:off x="6144446" y="3156975"/>
            <a:ext cx="679735" cy="51871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6967283" y="3139089"/>
            <a:ext cx="572408" cy="54554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6135503" y="3139089"/>
            <a:ext cx="1323693" cy="652859"/>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7772232" y="3353727"/>
            <a:ext cx="8944" cy="32195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6413116" y="3166283"/>
            <a:ext cx="1108688" cy="68826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5813877" y="3345148"/>
            <a:ext cx="106972" cy="38419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575028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7119684" y="1739649"/>
            <a:ext cx="1672506" cy="1600846"/>
          </a:xfrm>
          <a:prstGeom prst="roundRect">
            <a:avLst/>
          </a:prstGeom>
          <a:gradFill flip="none" rotWithShape="1">
            <a:gsLst>
              <a:gs pos="0">
                <a:schemeClr val="accent3">
                  <a:tint val="100000"/>
                  <a:shade val="100000"/>
                  <a:satMod val="130000"/>
                  <a:alpha val="67000"/>
                </a:schemeClr>
              </a:gs>
              <a:gs pos="100000">
                <a:schemeClr val="accent3">
                  <a:tint val="50000"/>
                  <a:shade val="100000"/>
                  <a:satMod val="350000"/>
                  <a:alpha val="67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Rounded Rectangle 64"/>
          <p:cNvSpPr/>
          <p:nvPr/>
        </p:nvSpPr>
        <p:spPr>
          <a:xfrm>
            <a:off x="4919134" y="1739649"/>
            <a:ext cx="1672506" cy="1600846"/>
          </a:xfrm>
          <a:prstGeom prst="roundRect">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AMI Deployment Method - </a:t>
            </a:r>
            <a:r>
              <a:rPr lang="en-US" dirty="0" smtClean="0"/>
              <a:t>Deploying</a:t>
            </a:r>
            <a:endParaRPr lang="en-US" dirty="0"/>
          </a:p>
        </p:txBody>
      </p:sp>
      <p:sp>
        <p:nvSpPr>
          <p:cNvPr id="3" name="Content Placeholder 2"/>
          <p:cNvSpPr>
            <a:spLocks noGrp="1"/>
          </p:cNvSpPr>
          <p:nvPr>
            <p:ph idx="1"/>
          </p:nvPr>
        </p:nvSpPr>
        <p:spPr>
          <a:xfrm>
            <a:off x="268050" y="801726"/>
            <a:ext cx="4385496" cy="3558601"/>
          </a:xfrm>
        </p:spPr>
        <p:txBody>
          <a:bodyPr>
            <a:normAutofit fontScale="77500" lnSpcReduction="20000"/>
          </a:bodyPr>
          <a:lstStyle/>
          <a:p>
            <a:pPr marL="0" indent="0">
              <a:buNone/>
            </a:pPr>
            <a:r>
              <a:rPr lang="en-US" dirty="0" smtClean="0"/>
              <a:t>Blue/Green Deploys</a:t>
            </a:r>
          </a:p>
          <a:p>
            <a:pPr lvl="1"/>
            <a:r>
              <a:rPr lang="en-US" dirty="0" smtClean="0"/>
              <a:t>We stand up a duplicate part of our infrastructure and slowly cut traffic over to it</a:t>
            </a:r>
          </a:p>
          <a:p>
            <a:pPr lvl="2"/>
            <a:r>
              <a:rPr lang="en-US" dirty="0" smtClean="0"/>
              <a:t>Shift via DNS</a:t>
            </a:r>
          </a:p>
          <a:p>
            <a:pPr lvl="2"/>
            <a:r>
              <a:rPr lang="en-US" dirty="0" smtClean="0"/>
              <a:t>Makes it easy to do testing of new features</a:t>
            </a:r>
          </a:p>
          <a:p>
            <a:pPr lvl="2"/>
            <a:r>
              <a:rPr lang="en-US" dirty="0" smtClean="0"/>
              <a:t>Makes it easy to roll back</a:t>
            </a:r>
          </a:p>
          <a:p>
            <a:pPr lvl="1"/>
            <a:r>
              <a:rPr lang="en-US" dirty="0" smtClean="0"/>
              <a:t>As we shift more traffic over, let auto-scaling grow/shrink our instances of the new or old application</a:t>
            </a:r>
          </a:p>
          <a:p>
            <a:pPr lvl="2"/>
            <a:r>
              <a:rPr lang="en-US" dirty="0" smtClean="0"/>
              <a:t>Shut down the old when no traffic there</a:t>
            </a:r>
          </a:p>
        </p:txBody>
      </p:sp>
      <p:sp>
        <p:nvSpPr>
          <p:cNvPr id="5" name="Rounded Rectangle 4"/>
          <p:cNvSpPr/>
          <p:nvPr/>
        </p:nvSpPr>
        <p:spPr>
          <a:xfrm>
            <a:off x="4873220" y="1548487"/>
            <a:ext cx="4033753" cy="29577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pic>
        <p:nvPicPr>
          <p:cNvPr id="7" name="Picture 6"/>
          <p:cNvPicPr>
            <a:picLocks noChangeAspect="1"/>
          </p:cNvPicPr>
          <p:nvPr/>
        </p:nvPicPr>
        <p:blipFill>
          <a:blip r:embed="rId2"/>
          <a:stretch>
            <a:fillRect/>
          </a:stretch>
        </p:blipFill>
        <p:spPr>
          <a:xfrm>
            <a:off x="4925015" y="1338117"/>
            <a:ext cx="508000" cy="330200"/>
          </a:xfrm>
          <a:prstGeom prst="rect">
            <a:avLst/>
          </a:prstGeom>
        </p:spPr>
      </p:pic>
      <p:pic>
        <p:nvPicPr>
          <p:cNvPr id="11" name="Picture 10"/>
          <p:cNvPicPr>
            <a:picLocks noChangeAspect="1"/>
          </p:cNvPicPr>
          <p:nvPr/>
        </p:nvPicPr>
        <p:blipFill>
          <a:blip r:embed="rId3"/>
          <a:stretch>
            <a:fillRect/>
          </a:stretch>
        </p:blipFill>
        <p:spPr>
          <a:xfrm>
            <a:off x="6664725" y="492143"/>
            <a:ext cx="406051" cy="482186"/>
          </a:xfrm>
          <a:prstGeom prst="rect">
            <a:avLst/>
          </a:prstGeom>
        </p:spPr>
      </p:pic>
      <p:sp>
        <p:nvSpPr>
          <p:cNvPr id="12" name="TextBox 11"/>
          <p:cNvSpPr txBox="1"/>
          <p:nvPr/>
        </p:nvSpPr>
        <p:spPr>
          <a:xfrm>
            <a:off x="6520096" y="899818"/>
            <a:ext cx="682028" cy="400110"/>
          </a:xfrm>
          <a:prstGeom prst="rect">
            <a:avLst/>
          </a:prstGeom>
          <a:noFill/>
        </p:spPr>
        <p:txBody>
          <a:bodyPr wrap="square" rtlCol="0">
            <a:spAutoFit/>
          </a:bodyPr>
          <a:lstStyle/>
          <a:p>
            <a:pPr algn="ctr"/>
            <a:r>
              <a:rPr lang="en-US" sz="1000" kern="1200" dirty="0" smtClean="0"/>
              <a:t>Amazon Route 53</a:t>
            </a:r>
            <a:endParaRPr lang="en-US" sz="1000" kern="1200" dirty="0"/>
          </a:p>
        </p:txBody>
      </p:sp>
      <p:sp>
        <p:nvSpPr>
          <p:cNvPr id="19" name="TextBox 18"/>
          <p:cNvSpPr txBox="1"/>
          <p:nvPr/>
        </p:nvSpPr>
        <p:spPr>
          <a:xfrm>
            <a:off x="5314422" y="3134048"/>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cxnSp>
        <p:nvCxnSpPr>
          <p:cNvPr id="20" name="Straight Arrow Connector 19"/>
          <p:cNvCxnSpPr>
            <a:stCxn id="12" idx="2"/>
          </p:cNvCxnSpPr>
          <p:nvPr/>
        </p:nvCxnSpPr>
        <p:spPr>
          <a:xfrm flipH="1">
            <a:off x="6046064" y="1299928"/>
            <a:ext cx="815046" cy="44401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556296" y="1763121"/>
            <a:ext cx="403868" cy="559659"/>
            <a:chOff x="5486294" y="1883118"/>
            <a:chExt cx="403868" cy="559659"/>
          </a:xfrm>
        </p:grpSpPr>
        <p:pic>
          <p:nvPicPr>
            <p:cNvPr id="9" name="Picture 8"/>
            <p:cNvPicPr>
              <a:picLocks noChangeAspect="1"/>
            </p:cNvPicPr>
            <p:nvPr/>
          </p:nvPicPr>
          <p:blipFill>
            <a:blip r:embed="rId4"/>
            <a:stretch>
              <a:fillRect/>
            </a:stretch>
          </p:blipFill>
          <p:spPr>
            <a:xfrm>
              <a:off x="5516528" y="1883118"/>
              <a:ext cx="343400" cy="355887"/>
            </a:xfrm>
            <a:prstGeom prst="rect">
              <a:avLst/>
            </a:prstGeom>
          </p:spPr>
        </p:pic>
        <p:sp>
          <p:nvSpPr>
            <p:cNvPr id="10" name="TextBox 9"/>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sp>
        <p:nvSpPr>
          <p:cNvPr id="23" name="TextBox 22"/>
          <p:cNvSpPr txBox="1"/>
          <p:nvPr/>
        </p:nvSpPr>
        <p:spPr>
          <a:xfrm>
            <a:off x="7436876" y="3146455"/>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grpSp>
        <p:nvGrpSpPr>
          <p:cNvPr id="24" name="Group 23"/>
          <p:cNvGrpSpPr/>
          <p:nvPr/>
        </p:nvGrpSpPr>
        <p:grpSpPr>
          <a:xfrm>
            <a:off x="7678750" y="1775528"/>
            <a:ext cx="403868" cy="559659"/>
            <a:chOff x="5486294" y="1883118"/>
            <a:chExt cx="403868" cy="559659"/>
          </a:xfrm>
        </p:grpSpPr>
        <p:pic>
          <p:nvPicPr>
            <p:cNvPr id="26" name="Picture 25"/>
            <p:cNvPicPr>
              <a:picLocks noChangeAspect="1"/>
            </p:cNvPicPr>
            <p:nvPr/>
          </p:nvPicPr>
          <p:blipFill>
            <a:blip r:embed="rId4"/>
            <a:stretch>
              <a:fillRect/>
            </a:stretch>
          </p:blipFill>
          <p:spPr>
            <a:xfrm>
              <a:off x="5516528" y="1883118"/>
              <a:ext cx="343400" cy="355887"/>
            </a:xfrm>
            <a:prstGeom prst="rect">
              <a:avLst/>
            </a:prstGeom>
          </p:spPr>
        </p:pic>
        <p:sp>
          <p:nvSpPr>
            <p:cNvPr id="28" name="TextBox 27"/>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cxnSp>
        <p:nvCxnSpPr>
          <p:cNvPr id="30" name="Straight Arrow Connector 29"/>
          <p:cNvCxnSpPr/>
          <p:nvPr/>
        </p:nvCxnSpPr>
        <p:spPr>
          <a:xfrm flipH="1">
            <a:off x="7647018" y="2297014"/>
            <a:ext cx="205709" cy="233932"/>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2" idx="2"/>
          </p:cNvCxnSpPr>
          <p:nvPr/>
        </p:nvCxnSpPr>
        <p:spPr>
          <a:xfrm>
            <a:off x="6861110" y="1299928"/>
            <a:ext cx="839571" cy="49767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010288" y="1180511"/>
            <a:ext cx="635016" cy="369332"/>
          </a:xfrm>
          <a:prstGeom prst="rect">
            <a:avLst/>
          </a:prstGeom>
          <a:noFill/>
        </p:spPr>
        <p:txBody>
          <a:bodyPr wrap="square" rtlCol="0">
            <a:spAutoFit/>
          </a:bodyPr>
          <a:lstStyle/>
          <a:p>
            <a:r>
              <a:rPr lang="en-US" dirty="0" smtClean="0"/>
              <a:t>50%</a:t>
            </a:r>
            <a:endParaRPr lang="en-US" dirty="0"/>
          </a:p>
        </p:txBody>
      </p:sp>
      <p:sp>
        <p:nvSpPr>
          <p:cNvPr id="33" name="TextBox 32"/>
          <p:cNvSpPr txBox="1"/>
          <p:nvPr/>
        </p:nvSpPr>
        <p:spPr>
          <a:xfrm>
            <a:off x="7110740" y="1180876"/>
            <a:ext cx="635016" cy="369332"/>
          </a:xfrm>
          <a:prstGeom prst="rect">
            <a:avLst/>
          </a:prstGeom>
          <a:noFill/>
        </p:spPr>
        <p:txBody>
          <a:bodyPr wrap="square" rtlCol="0">
            <a:spAutoFit/>
          </a:bodyPr>
          <a:lstStyle/>
          <a:p>
            <a:r>
              <a:rPr lang="en-US" dirty="0"/>
              <a:t>5</a:t>
            </a:r>
            <a:r>
              <a:rPr lang="en-US" dirty="0" smtClean="0"/>
              <a:t>0%</a:t>
            </a:r>
            <a:endParaRPr lang="en-US" dirty="0"/>
          </a:p>
        </p:txBody>
      </p:sp>
      <p:grpSp>
        <p:nvGrpSpPr>
          <p:cNvPr id="36" name="Group 35"/>
          <p:cNvGrpSpPr/>
          <p:nvPr/>
        </p:nvGrpSpPr>
        <p:grpSpPr>
          <a:xfrm>
            <a:off x="5604643" y="3753079"/>
            <a:ext cx="2614786" cy="792406"/>
            <a:chOff x="5604643" y="3753079"/>
            <a:chExt cx="2614786" cy="792406"/>
          </a:xfrm>
        </p:grpSpPr>
        <p:grpSp>
          <p:nvGrpSpPr>
            <p:cNvPr id="37" name="Group 36"/>
            <p:cNvGrpSpPr/>
            <p:nvPr/>
          </p:nvGrpSpPr>
          <p:grpSpPr>
            <a:xfrm>
              <a:off x="5604643" y="3835144"/>
              <a:ext cx="847076" cy="628277"/>
              <a:chOff x="5157444" y="3639912"/>
              <a:chExt cx="847076" cy="628277"/>
            </a:xfrm>
          </p:grpSpPr>
          <p:pic>
            <p:nvPicPr>
              <p:cNvPr id="44" name="Picture 43"/>
              <p:cNvPicPr>
                <a:picLocks noChangeAspect="1"/>
              </p:cNvPicPr>
              <p:nvPr/>
            </p:nvPicPr>
            <p:blipFill>
              <a:blip r:embed="rId5"/>
              <a:stretch>
                <a:fillRect/>
              </a:stretch>
            </p:blipFill>
            <p:spPr>
              <a:xfrm>
                <a:off x="5382165" y="3639912"/>
                <a:ext cx="397634" cy="444414"/>
              </a:xfrm>
              <a:prstGeom prst="rect">
                <a:avLst/>
              </a:prstGeom>
            </p:spPr>
          </p:pic>
          <p:sp>
            <p:nvSpPr>
              <p:cNvPr id="45" name="TextBox 44"/>
              <p:cNvSpPr txBox="1"/>
              <p:nvPr/>
            </p:nvSpPr>
            <p:spPr>
              <a:xfrm>
                <a:off x="5157444" y="4021968"/>
                <a:ext cx="847076" cy="246221"/>
              </a:xfrm>
              <a:prstGeom prst="rect">
                <a:avLst/>
              </a:prstGeom>
              <a:noFill/>
            </p:spPr>
            <p:txBody>
              <a:bodyPr wrap="square" rtlCol="0">
                <a:spAutoFit/>
              </a:bodyPr>
              <a:lstStyle/>
              <a:p>
                <a:pPr algn="ctr"/>
                <a:r>
                  <a:rPr lang="en-US" sz="1000" kern="1200" dirty="0" err="1" smtClean="0"/>
                  <a:t>DynamoDB</a:t>
                </a:r>
                <a:endParaRPr lang="en-US" sz="1000" kern="1200" dirty="0"/>
              </a:p>
            </p:txBody>
          </p:sp>
        </p:grpSp>
        <p:grpSp>
          <p:nvGrpSpPr>
            <p:cNvPr id="38" name="Group 37"/>
            <p:cNvGrpSpPr/>
            <p:nvPr/>
          </p:nvGrpSpPr>
          <p:grpSpPr>
            <a:xfrm>
              <a:off x="6511766" y="3753079"/>
              <a:ext cx="812502" cy="792406"/>
              <a:chOff x="6198171" y="3647033"/>
              <a:chExt cx="812502" cy="792406"/>
            </a:xfrm>
          </p:grpSpPr>
          <p:pic>
            <p:nvPicPr>
              <p:cNvPr id="42" name="Picture 41"/>
              <p:cNvPicPr>
                <a:picLocks noChangeAspect="1"/>
              </p:cNvPicPr>
              <p:nvPr/>
            </p:nvPicPr>
            <p:blipFill>
              <a:blip r:embed="rId6"/>
              <a:stretch>
                <a:fillRect/>
              </a:stretch>
            </p:blipFill>
            <p:spPr>
              <a:xfrm>
                <a:off x="6391099" y="3647033"/>
                <a:ext cx="426646" cy="458846"/>
              </a:xfrm>
              <a:prstGeom prst="rect">
                <a:avLst/>
              </a:prstGeom>
            </p:spPr>
          </p:pic>
          <p:sp>
            <p:nvSpPr>
              <p:cNvPr id="43" name="TextBox 42"/>
              <p:cNvSpPr txBox="1"/>
              <p:nvPr/>
            </p:nvSpPr>
            <p:spPr>
              <a:xfrm>
                <a:off x="6198171" y="4070107"/>
                <a:ext cx="812502" cy="369332"/>
              </a:xfrm>
              <a:prstGeom prst="rect">
                <a:avLst/>
              </a:prstGeom>
              <a:noFill/>
            </p:spPr>
            <p:txBody>
              <a:bodyPr wrap="square" rtlCol="0">
                <a:spAutoFit/>
              </a:bodyPr>
              <a:lstStyle/>
              <a:p>
                <a:pPr algn="ctr"/>
                <a:r>
                  <a:rPr lang="en-US" sz="900" kern="1200" dirty="0" smtClean="0"/>
                  <a:t>MySQL RDS</a:t>
                </a:r>
              </a:p>
              <a:p>
                <a:pPr algn="ctr"/>
                <a:r>
                  <a:rPr lang="en-US" sz="900" kern="1200" dirty="0" smtClean="0"/>
                  <a:t>Instance</a:t>
                </a:r>
                <a:endParaRPr lang="en-US" sz="900" kern="1200" dirty="0"/>
              </a:p>
            </p:txBody>
          </p:sp>
        </p:grpSp>
        <p:grpSp>
          <p:nvGrpSpPr>
            <p:cNvPr id="39" name="Group 38"/>
            <p:cNvGrpSpPr/>
            <p:nvPr/>
          </p:nvGrpSpPr>
          <p:grpSpPr>
            <a:xfrm>
              <a:off x="7402203" y="3761636"/>
              <a:ext cx="817226" cy="775293"/>
              <a:chOff x="7294875" y="3675684"/>
              <a:chExt cx="817226" cy="775293"/>
            </a:xfrm>
          </p:grpSpPr>
          <p:pic>
            <p:nvPicPr>
              <p:cNvPr id="40" name="Picture 39"/>
              <p:cNvPicPr>
                <a:picLocks noChangeAspect="1"/>
              </p:cNvPicPr>
              <p:nvPr/>
            </p:nvPicPr>
            <p:blipFill>
              <a:blip r:embed="rId7"/>
              <a:stretch>
                <a:fillRect/>
              </a:stretch>
            </p:blipFill>
            <p:spPr>
              <a:xfrm>
                <a:off x="7490223" y="3675684"/>
                <a:ext cx="426530" cy="450673"/>
              </a:xfrm>
              <a:prstGeom prst="rect">
                <a:avLst/>
              </a:prstGeom>
            </p:spPr>
          </p:pic>
          <p:sp>
            <p:nvSpPr>
              <p:cNvPr id="41" name="TextBox 40"/>
              <p:cNvSpPr txBox="1"/>
              <p:nvPr/>
            </p:nvSpPr>
            <p:spPr>
              <a:xfrm>
                <a:off x="7294875" y="4081645"/>
                <a:ext cx="817226" cy="369332"/>
              </a:xfrm>
              <a:prstGeom prst="rect">
                <a:avLst/>
              </a:prstGeom>
              <a:noFill/>
            </p:spPr>
            <p:txBody>
              <a:bodyPr wrap="square" rtlCol="0">
                <a:spAutoFit/>
              </a:bodyPr>
              <a:lstStyle/>
              <a:p>
                <a:pPr algn="ctr"/>
                <a:r>
                  <a:rPr lang="en-US" sz="900" kern="1200" dirty="0" err="1" smtClean="0"/>
                  <a:t>ElastiCache</a:t>
                </a:r>
                <a:r>
                  <a:rPr lang="en-US" sz="900" kern="1200" dirty="0" smtClean="0"/>
                  <a:t> Cache Node</a:t>
                </a:r>
                <a:endParaRPr lang="en-US" sz="900" kern="1200" dirty="0"/>
              </a:p>
            </p:txBody>
          </p:sp>
        </p:grpSp>
      </p:grpSp>
      <p:cxnSp>
        <p:nvCxnSpPr>
          <p:cNvPr id="46" name="Straight Arrow Connector 45"/>
          <p:cNvCxnSpPr/>
          <p:nvPr/>
        </p:nvCxnSpPr>
        <p:spPr>
          <a:xfrm>
            <a:off x="6144446" y="3156975"/>
            <a:ext cx="679735" cy="51871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H="1">
            <a:off x="6967283" y="3139089"/>
            <a:ext cx="572408" cy="54554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6135503" y="3139089"/>
            <a:ext cx="1323693" cy="652859"/>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7772232" y="3353727"/>
            <a:ext cx="8944" cy="32195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6413116" y="3166283"/>
            <a:ext cx="1108688" cy="68826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a:off x="5813877" y="3345148"/>
            <a:ext cx="106972" cy="38419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7405535" y="2539890"/>
            <a:ext cx="983827" cy="572734"/>
            <a:chOff x="7405535" y="2539890"/>
            <a:chExt cx="983827" cy="572734"/>
          </a:xfrm>
        </p:grpSpPr>
        <p:pic>
          <p:nvPicPr>
            <p:cNvPr id="29" name="Picture 28"/>
            <p:cNvPicPr>
              <a:picLocks noChangeAspect="1"/>
            </p:cNvPicPr>
            <p:nvPr/>
          </p:nvPicPr>
          <p:blipFill>
            <a:blip r:embed="rId8"/>
            <a:stretch>
              <a:fillRect/>
            </a:stretch>
          </p:blipFill>
          <p:spPr>
            <a:xfrm>
              <a:off x="7476523" y="2582863"/>
              <a:ext cx="405658" cy="453383"/>
            </a:xfrm>
            <a:prstGeom prst="rect">
              <a:avLst/>
            </a:prstGeom>
          </p:spPr>
        </p:pic>
        <p:sp>
          <p:nvSpPr>
            <p:cNvPr id="35" name="Rounded Rectangle 34"/>
            <p:cNvSpPr/>
            <p:nvPr/>
          </p:nvSpPr>
          <p:spPr>
            <a:xfrm>
              <a:off x="7405535" y="2539890"/>
              <a:ext cx="983827" cy="572734"/>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pic>
          <p:nvPicPr>
            <p:cNvPr id="48" name="Picture 47"/>
            <p:cNvPicPr>
              <a:picLocks noChangeAspect="1"/>
            </p:cNvPicPr>
            <p:nvPr/>
          </p:nvPicPr>
          <p:blipFill>
            <a:blip r:embed="rId8"/>
            <a:stretch>
              <a:fillRect/>
            </a:stretch>
          </p:blipFill>
          <p:spPr>
            <a:xfrm>
              <a:off x="7933019" y="2583232"/>
              <a:ext cx="405658" cy="453383"/>
            </a:xfrm>
            <a:prstGeom prst="rect">
              <a:avLst/>
            </a:prstGeom>
          </p:spPr>
        </p:pic>
      </p:grpSp>
      <p:grpSp>
        <p:nvGrpSpPr>
          <p:cNvPr id="51" name="Group 50"/>
          <p:cNvGrpSpPr/>
          <p:nvPr/>
        </p:nvGrpSpPr>
        <p:grpSpPr>
          <a:xfrm>
            <a:off x="5286190" y="2576028"/>
            <a:ext cx="983827" cy="572734"/>
            <a:chOff x="7405535" y="2539890"/>
            <a:chExt cx="983827" cy="572734"/>
          </a:xfrm>
        </p:grpSpPr>
        <p:pic>
          <p:nvPicPr>
            <p:cNvPr id="52" name="Picture 51"/>
            <p:cNvPicPr>
              <a:picLocks noChangeAspect="1"/>
            </p:cNvPicPr>
            <p:nvPr/>
          </p:nvPicPr>
          <p:blipFill>
            <a:blip r:embed="rId8"/>
            <a:stretch>
              <a:fillRect/>
            </a:stretch>
          </p:blipFill>
          <p:spPr>
            <a:xfrm>
              <a:off x="7476523" y="2582863"/>
              <a:ext cx="405658" cy="453383"/>
            </a:xfrm>
            <a:prstGeom prst="rect">
              <a:avLst/>
            </a:prstGeom>
          </p:spPr>
        </p:pic>
        <p:sp>
          <p:nvSpPr>
            <p:cNvPr id="53" name="Rounded Rectangle 52"/>
            <p:cNvSpPr/>
            <p:nvPr/>
          </p:nvSpPr>
          <p:spPr>
            <a:xfrm>
              <a:off x="7405535" y="2539890"/>
              <a:ext cx="983827" cy="572734"/>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pic>
          <p:nvPicPr>
            <p:cNvPr id="55" name="Picture 54"/>
            <p:cNvPicPr>
              <a:picLocks noChangeAspect="1"/>
            </p:cNvPicPr>
            <p:nvPr/>
          </p:nvPicPr>
          <p:blipFill>
            <a:blip r:embed="rId8"/>
            <a:stretch>
              <a:fillRect/>
            </a:stretch>
          </p:blipFill>
          <p:spPr>
            <a:xfrm>
              <a:off x="7933019" y="2583232"/>
              <a:ext cx="405658" cy="453383"/>
            </a:xfrm>
            <a:prstGeom prst="rect">
              <a:avLst/>
            </a:prstGeom>
          </p:spPr>
        </p:pic>
      </p:grpSp>
      <p:cxnSp>
        <p:nvCxnSpPr>
          <p:cNvPr id="57" name="Straight Arrow Connector 56"/>
          <p:cNvCxnSpPr/>
          <p:nvPr/>
        </p:nvCxnSpPr>
        <p:spPr>
          <a:xfrm>
            <a:off x="7925404" y="2308358"/>
            <a:ext cx="178108" cy="222953"/>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a:off x="5527672" y="2297378"/>
            <a:ext cx="205709" cy="233932"/>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806058" y="2308722"/>
            <a:ext cx="178108" cy="222953"/>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870454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7119684" y="1739649"/>
            <a:ext cx="1672506" cy="1600846"/>
          </a:xfrm>
          <a:prstGeom prst="roundRect">
            <a:avLst/>
          </a:prstGeom>
          <a:gradFill flip="none" rotWithShape="1">
            <a:gsLst>
              <a:gs pos="0">
                <a:schemeClr val="accent3">
                  <a:tint val="100000"/>
                  <a:shade val="100000"/>
                  <a:satMod val="130000"/>
                  <a:alpha val="67000"/>
                </a:schemeClr>
              </a:gs>
              <a:gs pos="100000">
                <a:schemeClr val="accent3">
                  <a:tint val="50000"/>
                  <a:shade val="100000"/>
                  <a:satMod val="350000"/>
                  <a:alpha val="67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Rounded Rectangle 64"/>
          <p:cNvSpPr/>
          <p:nvPr/>
        </p:nvSpPr>
        <p:spPr>
          <a:xfrm>
            <a:off x="4919134" y="1739649"/>
            <a:ext cx="1672506" cy="1600846"/>
          </a:xfrm>
          <a:prstGeom prst="roundRect">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AMI Deployment Method - </a:t>
            </a:r>
            <a:r>
              <a:rPr lang="en-US" dirty="0" smtClean="0"/>
              <a:t>Deploying</a:t>
            </a:r>
            <a:endParaRPr lang="en-US" dirty="0"/>
          </a:p>
        </p:txBody>
      </p:sp>
      <p:sp>
        <p:nvSpPr>
          <p:cNvPr id="3" name="Content Placeholder 2"/>
          <p:cNvSpPr>
            <a:spLocks noGrp="1"/>
          </p:cNvSpPr>
          <p:nvPr>
            <p:ph idx="1"/>
          </p:nvPr>
        </p:nvSpPr>
        <p:spPr>
          <a:xfrm>
            <a:off x="268050" y="801726"/>
            <a:ext cx="4385496" cy="3558601"/>
          </a:xfrm>
        </p:spPr>
        <p:txBody>
          <a:bodyPr>
            <a:normAutofit fontScale="77500" lnSpcReduction="20000"/>
          </a:bodyPr>
          <a:lstStyle/>
          <a:p>
            <a:pPr marL="0" indent="0">
              <a:buNone/>
            </a:pPr>
            <a:r>
              <a:rPr lang="en-US" dirty="0" smtClean="0"/>
              <a:t>Blue/Green Deploys</a:t>
            </a:r>
          </a:p>
          <a:p>
            <a:pPr lvl="1"/>
            <a:r>
              <a:rPr lang="en-US" dirty="0" smtClean="0"/>
              <a:t>We stand up a duplicate part of our infrastructure and slowly cut traffic over to it</a:t>
            </a:r>
          </a:p>
          <a:p>
            <a:pPr lvl="2"/>
            <a:r>
              <a:rPr lang="en-US" dirty="0" smtClean="0"/>
              <a:t>Shift via DNS</a:t>
            </a:r>
          </a:p>
          <a:p>
            <a:pPr lvl="2"/>
            <a:r>
              <a:rPr lang="en-US" dirty="0" smtClean="0"/>
              <a:t>Makes it easy to do testing of new features</a:t>
            </a:r>
          </a:p>
          <a:p>
            <a:pPr lvl="2"/>
            <a:r>
              <a:rPr lang="en-US" dirty="0" smtClean="0"/>
              <a:t>Makes it easy to roll back</a:t>
            </a:r>
          </a:p>
          <a:p>
            <a:pPr lvl="1"/>
            <a:r>
              <a:rPr lang="en-US" dirty="0" smtClean="0"/>
              <a:t>As we shift more traffic over, let auto-scaling grow/shrink our instances of the new or old application</a:t>
            </a:r>
          </a:p>
          <a:p>
            <a:pPr lvl="2"/>
            <a:r>
              <a:rPr lang="en-US" dirty="0" smtClean="0"/>
              <a:t>Shut down the old when no traffic there</a:t>
            </a:r>
          </a:p>
        </p:txBody>
      </p:sp>
      <p:sp>
        <p:nvSpPr>
          <p:cNvPr id="5" name="Rounded Rectangle 4"/>
          <p:cNvSpPr/>
          <p:nvPr/>
        </p:nvSpPr>
        <p:spPr>
          <a:xfrm>
            <a:off x="4873220" y="1548487"/>
            <a:ext cx="4033753" cy="29577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pic>
        <p:nvPicPr>
          <p:cNvPr id="7" name="Picture 6"/>
          <p:cNvPicPr>
            <a:picLocks noChangeAspect="1"/>
          </p:cNvPicPr>
          <p:nvPr/>
        </p:nvPicPr>
        <p:blipFill>
          <a:blip r:embed="rId2"/>
          <a:stretch>
            <a:fillRect/>
          </a:stretch>
        </p:blipFill>
        <p:spPr>
          <a:xfrm>
            <a:off x="4925015" y="1338117"/>
            <a:ext cx="508000" cy="330200"/>
          </a:xfrm>
          <a:prstGeom prst="rect">
            <a:avLst/>
          </a:prstGeom>
        </p:spPr>
      </p:pic>
      <p:pic>
        <p:nvPicPr>
          <p:cNvPr id="11" name="Picture 10"/>
          <p:cNvPicPr>
            <a:picLocks noChangeAspect="1"/>
          </p:cNvPicPr>
          <p:nvPr/>
        </p:nvPicPr>
        <p:blipFill>
          <a:blip r:embed="rId3"/>
          <a:stretch>
            <a:fillRect/>
          </a:stretch>
        </p:blipFill>
        <p:spPr>
          <a:xfrm>
            <a:off x="6664725" y="492143"/>
            <a:ext cx="406051" cy="482186"/>
          </a:xfrm>
          <a:prstGeom prst="rect">
            <a:avLst/>
          </a:prstGeom>
        </p:spPr>
      </p:pic>
      <p:sp>
        <p:nvSpPr>
          <p:cNvPr id="12" name="TextBox 11"/>
          <p:cNvSpPr txBox="1"/>
          <p:nvPr/>
        </p:nvSpPr>
        <p:spPr>
          <a:xfrm>
            <a:off x="6520096" y="899818"/>
            <a:ext cx="682028" cy="400110"/>
          </a:xfrm>
          <a:prstGeom prst="rect">
            <a:avLst/>
          </a:prstGeom>
          <a:noFill/>
        </p:spPr>
        <p:txBody>
          <a:bodyPr wrap="square" rtlCol="0">
            <a:spAutoFit/>
          </a:bodyPr>
          <a:lstStyle/>
          <a:p>
            <a:pPr algn="ctr"/>
            <a:r>
              <a:rPr lang="en-US" sz="1000" kern="1200" dirty="0" smtClean="0"/>
              <a:t>Amazon Route 53</a:t>
            </a:r>
            <a:endParaRPr lang="en-US" sz="1000" kern="1200" dirty="0"/>
          </a:p>
        </p:txBody>
      </p:sp>
      <p:sp>
        <p:nvSpPr>
          <p:cNvPr id="19" name="TextBox 18"/>
          <p:cNvSpPr txBox="1"/>
          <p:nvPr/>
        </p:nvSpPr>
        <p:spPr>
          <a:xfrm>
            <a:off x="5314422" y="3134048"/>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cxnSp>
        <p:nvCxnSpPr>
          <p:cNvPr id="20" name="Straight Arrow Connector 19"/>
          <p:cNvCxnSpPr>
            <a:stCxn id="12" idx="2"/>
          </p:cNvCxnSpPr>
          <p:nvPr/>
        </p:nvCxnSpPr>
        <p:spPr>
          <a:xfrm flipH="1">
            <a:off x="6046064" y="1299928"/>
            <a:ext cx="815046" cy="44401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556296" y="1763121"/>
            <a:ext cx="403868" cy="559659"/>
            <a:chOff x="5486294" y="1883118"/>
            <a:chExt cx="403868" cy="559659"/>
          </a:xfrm>
        </p:grpSpPr>
        <p:pic>
          <p:nvPicPr>
            <p:cNvPr id="9" name="Picture 8"/>
            <p:cNvPicPr>
              <a:picLocks noChangeAspect="1"/>
            </p:cNvPicPr>
            <p:nvPr/>
          </p:nvPicPr>
          <p:blipFill>
            <a:blip r:embed="rId4"/>
            <a:stretch>
              <a:fillRect/>
            </a:stretch>
          </p:blipFill>
          <p:spPr>
            <a:xfrm>
              <a:off x="5516528" y="1883118"/>
              <a:ext cx="343400" cy="355887"/>
            </a:xfrm>
            <a:prstGeom prst="rect">
              <a:avLst/>
            </a:prstGeom>
          </p:spPr>
        </p:pic>
        <p:sp>
          <p:nvSpPr>
            <p:cNvPr id="10" name="TextBox 9"/>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sp>
        <p:nvSpPr>
          <p:cNvPr id="23" name="TextBox 22"/>
          <p:cNvSpPr txBox="1"/>
          <p:nvPr/>
        </p:nvSpPr>
        <p:spPr>
          <a:xfrm>
            <a:off x="7436876" y="3146455"/>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grpSp>
        <p:nvGrpSpPr>
          <p:cNvPr id="24" name="Group 23"/>
          <p:cNvGrpSpPr/>
          <p:nvPr/>
        </p:nvGrpSpPr>
        <p:grpSpPr>
          <a:xfrm>
            <a:off x="7678750" y="1775528"/>
            <a:ext cx="403868" cy="559659"/>
            <a:chOff x="5486294" y="1883118"/>
            <a:chExt cx="403868" cy="559659"/>
          </a:xfrm>
        </p:grpSpPr>
        <p:pic>
          <p:nvPicPr>
            <p:cNvPr id="26" name="Picture 25"/>
            <p:cNvPicPr>
              <a:picLocks noChangeAspect="1"/>
            </p:cNvPicPr>
            <p:nvPr/>
          </p:nvPicPr>
          <p:blipFill>
            <a:blip r:embed="rId4"/>
            <a:stretch>
              <a:fillRect/>
            </a:stretch>
          </p:blipFill>
          <p:spPr>
            <a:xfrm>
              <a:off x="5516528" y="1883118"/>
              <a:ext cx="343400" cy="355887"/>
            </a:xfrm>
            <a:prstGeom prst="rect">
              <a:avLst/>
            </a:prstGeom>
          </p:spPr>
        </p:pic>
        <p:sp>
          <p:nvSpPr>
            <p:cNvPr id="28" name="TextBox 27"/>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cxnSp>
        <p:nvCxnSpPr>
          <p:cNvPr id="30" name="Straight Arrow Connector 29"/>
          <p:cNvCxnSpPr/>
          <p:nvPr/>
        </p:nvCxnSpPr>
        <p:spPr>
          <a:xfrm flipH="1">
            <a:off x="7503918" y="2271591"/>
            <a:ext cx="277258" cy="26829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2" idx="2"/>
          </p:cNvCxnSpPr>
          <p:nvPr/>
        </p:nvCxnSpPr>
        <p:spPr>
          <a:xfrm>
            <a:off x="6861110" y="1299928"/>
            <a:ext cx="839571" cy="49767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010288" y="1180511"/>
            <a:ext cx="635016" cy="369332"/>
          </a:xfrm>
          <a:prstGeom prst="rect">
            <a:avLst/>
          </a:prstGeom>
          <a:noFill/>
        </p:spPr>
        <p:txBody>
          <a:bodyPr wrap="square" rtlCol="0">
            <a:spAutoFit/>
          </a:bodyPr>
          <a:lstStyle/>
          <a:p>
            <a:r>
              <a:rPr lang="en-US" dirty="0" smtClean="0"/>
              <a:t>0%</a:t>
            </a:r>
            <a:endParaRPr lang="en-US" dirty="0"/>
          </a:p>
        </p:txBody>
      </p:sp>
      <p:sp>
        <p:nvSpPr>
          <p:cNvPr id="33" name="TextBox 32"/>
          <p:cNvSpPr txBox="1"/>
          <p:nvPr/>
        </p:nvSpPr>
        <p:spPr>
          <a:xfrm>
            <a:off x="7110739" y="1180876"/>
            <a:ext cx="741987" cy="369332"/>
          </a:xfrm>
          <a:prstGeom prst="rect">
            <a:avLst/>
          </a:prstGeom>
          <a:noFill/>
        </p:spPr>
        <p:txBody>
          <a:bodyPr wrap="square" rtlCol="0">
            <a:spAutoFit/>
          </a:bodyPr>
          <a:lstStyle/>
          <a:p>
            <a:r>
              <a:rPr lang="en-US" dirty="0" smtClean="0"/>
              <a:t>100%</a:t>
            </a:r>
            <a:endParaRPr lang="en-US" dirty="0"/>
          </a:p>
        </p:txBody>
      </p:sp>
      <p:grpSp>
        <p:nvGrpSpPr>
          <p:cNvPr id="36" name="Group 35"/>
          <p:cNvGrpSpPr/>
          <p:nvPr/>
        </p:nvGrpSpPr>
        <p:grpSpPr>
          <a:xfrm>
            <a:off x="5604643" y="3753079"/>
            <a:ext cx="2614786" cy="792406"/>
            <a:chOff x="5604643" y="3753079"/>
            <a:chExt cx="2614786" cy="792406"/>
          </a:xfrm>
        </p:grpSpPr>
        <p:grpSp>
          <p:nvGrpSpPr>
            <p:cNvPr id="37" name="Group 36"/>
            <p:cNvGrpSpPr/>
            <p:nvPr/>
          </p:nvGrpSpPr>
          <p:grpSpPr>
            <a:xfrm>
              <a:off x="5604643" y="3835144"/>
              <a:ext cx="847076" cy="628277"/>
              <a:chOff x="5157444" y="3639912"/>
              <a:chExt cx="847076" cy="628277"/>
            </a:xfrm>
          </p:grpSpPr>
          <p:pic>
            <p:nvPicPr>
              <p:cNvPr id="44" name="Picture 43"/>
              <p:cNvPicPr>
                <a:picLocks noChangeAspect="1"/>
              </p:cNvPicPr>
              <p:nvPr/>
            </p:nvPicPr>
            <p:blipFill>
              <a:blip r:embed="rId5"/>
              <a:stretch>
                <a:fillRect/>
              </a:stretch>
            </p:blipFill>
            <p:spPr>
              <a:xfrm>
                <a:off x="5382165" y="3639912"/>
                <a:ext cx="397634" cy="444414"/>
              </a:xfrm>
              <a:prstGeom prst="rect">
                <a:avLst/>
              </a:prstGeom>
            </p:spPr>
          </p:pic>
          <p:sp>
            <p:nvSpPr>
              <p:cNvPr id="45" name="TextBox 44"/>
              <p:cNvSpPr txBox="1"/>
              <p:nvPr/>
            </p:nvSpPr>
            <p:spPr>
              <a:xfrm>
                <a:off x="5157444" y="4021968"/>
                <a:ext cx="847076" cy="246221"/>
              </a:xfrm>
              <a:prstGeom prst="rect">
                <a:avLst/>
              </a:prstGeom>
              <a:noFill/>
            </p:spPr>
            <p:txBody>
              <a:bodyPr wrap="square" rtlCol="0">
                <a:spAutoFit/>
              </a:bodyPr>
              <a:lstStyle/>
              <a:p>
                <a:pPr algn="ctr"/>
                <a:r>
                  <a:rPr lang="en-US" sz="1000" kern="1200" dirty="0" err="1" smtClean="0"/>
                  <a:t>DynamoDB</a:t>
                </a:r>
                <a:endParaRPr lang="en-US" sz="1000" kern="1200" dirty="0"/>
              </a:p>
            </p:txBody>
          </p:sp>
        </p:grpSp>
        <p:grpSp>
          <p:nvGrpSpPr>
            <p:cNvPr id="38" name="Group 37"/>
            <p:cNvGrpSpPr/>
            <p:nvPr/>
          </p:nvGrpSpPr>
          <p:grpSpPr>
            <a:xfrm>
              <a:off x="6511766" y="3753079"/>
              <a:ext cx="812502" cy="792406"/>
              <a:chOff x="6198171" y="3647033"/>
              <a:chExt cx="812502" cy="792406"/>
            </a:xfrm>
          </p:grpSpPr>
          <p:pic>
            <p:nvPicPr>
              <p:cNvPr id="42" name="Picture 41"/>
              <p:cNvPicPr>
                <a:picLocks noChangeAspect="1"/>
              </p:cNvPicPr>
              <p:nvPr/>
            </p:nvPicPr>
            <p:blipFill>
              <a:blip r:embed="rId6"/>
              <a:stretch>
                <a:fillRect/>
              </a:stretch>
            </p:blipFill>
            <p:spPr>
              <a:xfrm>
                <a:off x="6391099" y="3647033"/>
                <a:ext cx="426646" cy="458846"/>
              </a:xfrm>
              <a:prstGeom prst="rect">
                <a:avLst/>
              </a:prstGeom>
            </p:spPr>
          </p:pic>
          <p:sp>
            <p:nvSpPr>
              <p:cNvPr id="43" name="TextBox 42"/>
              <p:cNvSpPr txBox="1"/>
              <p:nvPr/>
            </p:nvSpPr>
            <p:spPr>
              <a:xfrm>
                <a:off x="6198171" y="4070107"/>
                <a:ext cx="812502" cy="369332"/>
              </a:xfrm>
              <a:prstGeom prst="rect">
                <a:avLst/>
              </a:prstGeom>
              <a:noFill/>
            </p:spPr>
            <p:txBody>
              <a:bodyPr wrap="square" rtlCol="0">
                <a:spAutoFit/>
              </a:bodyPr>
              <a:lstStyle/>
              <a:p>
                <a:pPr algn="ctr"/>
                <a:r>
                  <a:rPr lang="en-US" sz="900" kern="1200" dirty="0" smtClean="0"/>
                  <a:t>MySQL RDS</a:t>
                </a:r>
              </a:p>
              <a:p>
                <a:pPr algn="ctr"/>
                <a:r>
                  <a:rPr lang="en-US" sz="900" kern="1200" dirty="0" smtClean="0"/>
                  <a:t>Instance</a:t>
                </a:r>
                <a:endParaRPr lang="en-US" sz="900" kern="1200" dirty="0"/>
              </a:p>
            </p:txBody>
          </p:sp>
        </p:grpSp>
        <p:grpSp>
          <p:nvGrpSpPr>
            <p:cNvPr id="39" name="Group 38"/>
            <p:cNvGrpSpPr/>
            <p:nvPr/>
          </p:nvGrpSpPr>
          <p:grpSpPr>
            <a:xfrm>
              <a:off x="7402203" y="3761636"/>
              <a:ext cx="817226" cy="775293"/>
              <a:chOff x="7294875" y="3675684"/>
              <a:chExt cx="817226" cy="775293"/>
            </a:xfrm>
          </p:grpSpPr>
          <p:pic>
            <p:nvPicPr>
              <p:cNvPr id="40" name="Picture 39"/>
              <p:cNvPicPr>
                <a:picLocks noChangeAspect="1"/>
              </p:cNvPicPr>
              <p:nvPr/>
            </p:nvPicPr>
            <p:blipFill>
              <a:blip r:embed="rId7"/>
              <a:stretch>
                <a:fillRect/>
              </a:stretch>
            </p:blipFill>
            <p:spPr>
              <a:xfrm>
                <a:off x="7490223" y="3675684"/>
                <a:ext cx="426530" cy="450673"/>
              </a:xfrm>
              <a:prstGeom prst="rect">
                <a:avLst/>
              </a:prstGeom>
            </p:spPr>
          </p:pic>
          <p:sp>
            <p:nvSpPr>
              <p:cNvPr id="41" name="TextBox 40"/>
              <p:cNvSpPr txBox="1"/>
              <p:nvPr/>
            </p:nvSpPr>
            <p:spPr>
              <a:xfrm>
                <a:off x="7294875" y="4081645"/>
                <a:ext cx="817226" cy="369332"/>
              </a:xfrm>
              <a:prstGeom prst="rect">
                <a:avLst/>
              </a:prstGeom>
              <a:noFill/>
            </p:spPr>
            <p:txBody>
              <a:bodyPr wrap="square" rtlCol="0">
                <a:spAutoFit/>
              </a:bodyPr>
              <a:lstStyle/>
              <a:p>
                <a:pPr algn="ctr"/>
                <a:r>
                  <a:rPr lang="en-US" sz="900" kern="1200" dirty="0" err="1" smtClean="0"/>
                  <a:t>ElastiCache</a:t>
                </a:r>
                <a:r>
                  <a:rPr lang="en-US" sz="900" kern="1200" dirty="0" smtClean="0"/>
                  <a:t> Cache Node</a:t>
                </a:r>
                <a:endParaRPr lang="en-US" sz="900" kern="1200" dirty="0"/>
              </a:p>
            </p:txBody>
          </p:sp>
        </p:grpSp>
      </p:grpSp>
      <p:cxnSp>
        <p:nvCxnSpPr>
          <p:cNvPr id="50" name="Straight Arrow Connector 49"/>
          <p:cNvCxnSpPr/>
          <p:nvPr/>
        </p:nvCxnSpPr>
        <p:spPr>
          <a:xfrm flipH="1">
            <a:off x="6967283" y="3139089"/>
            <a:ext cx="572408" cy="54554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6135503" y="3139089"/>
            <a:ext cx="1323693" cy="652859"/>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7772232" y="3353727"/>
            <a:ext cx="8944" cy="32195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p:nvPr/>
        </p:nvSpPr>
        <p:spPr>
          <a:xfrm>
            <a:off x="5456127" y="2576028"/>
            <a:ext cx="589940" cy="572734"/>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cxnSp>
        <p:nvCxnSpPr>
          <p:cNvPr id="57" name="Straight Arrow Connector 56"/>
          <p:cNvCxnSpPr/>
          <p:nvPr/>
        </p:nvCxnSpPr>
        <p:spPr>
          <a:xfrm flipH="1">
            <a:off x="7879559" y="2308358"/>
            <a:ext cx="0" cy="231532"/>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770283" y="2299778"/>
            <a:ext cx="0" cy="24905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61" name="Picture 60"/>
          <p:cNvPicPr>
            <a:picLocks noChangeAspect="1"/>
          </p:cNvPicPr>
          <p:nvPr/>
        </p:nvPicPr>
        <p:blipFill>
          <a:blip r:embed="rId8"/>
          <a:stretch>
            <a:fillRect/>
          </a:stretch>
        </p:blipFill>
        <p:spPr>
          <a:xfrm>
            <a:off x="7236815" y="2620454"/>
            <a:ext cx="405658" cy="453383"/>
          </a:xfrm>
          <a:prstGeom prst="rect">
            <a:avLst/>
          </a:prstGeom>
        </p:spPr>
      </p:pic>
      <p:pic>
        <p:nvPicPr>
          <p:cNvPr id="62" name="Picture 61"/>
          <p:cNvPicPr>
            <a:picLocks noChangeAspect="1"/>
          </p:cNvPicPr>
          <p:nvPr/>
        </p:nvPicPr>
        <p:blipFill>
          <a:blip r:embed="rId8"/>
          <a:stretch>
            <a:fillRect/>
          </a:stretch>
        </p:blipFill>
        <p:spPr>
          <a:xfrm>
            <a:off x="7792612" y="2620454"/>
            <a:ext cx="405658" cy="453383"/>
          </a:xfrm>
          <a:prstGeom prst="rect">
            <a:avLst/>
          </a:prstGeom>
        </p:spPr>
      </p:pic>
      <p:pic>
        <p:nvPicPr>
          <p:cNvPr id="64" name="Picture 63"/>
          <p:cNvPicPr>
            <a:picLocks noChangeAspect="1"/>
          </p:cNvPicPr>
          <p:nvPr/>
        </p:nvPicPr>
        <p:blipFill>
          <a:blip r:embed="rId8"/>
          <a:stretch>
            <a:fillRect/>
          </a:stretch>
        </p:blipFill>
        <p:spPr>
          <a:xfrm>
            <a:off x="8303689" y="2620454"/>
            <a:ext cx="405658" cy="453383"/>
          </a:xfrm>
          <a:prstGeom prst="rect">
            <a:avLst/>
          </a:prstGeom>
        </p:spPr>
      </p:pic>
      <p:sp>
        <p:nvSpPr>
          <p:cNvPr id="66" name="Rounded Rectangle 65"/>
          <p:cNvSpPr/>
          <p:nvPr/>
        </p:nvSpPr>
        <p:spPr>
          <a:xfrm>
            <a:off x="7181967" y="2593551"/>
            <a:ext cx="1556204" cy="527652"/>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cxnSp>
        <p:nvCxnSpPr>
          <p:cNvPr id="68" name="Straight Arrow Connector 67"/>
          <p:cNvCxnSpPr/>
          <p:nvPr/>
        </p:nvCxnSpPr>
        <p:spPr>
          <a:xfrm>
            <a:off x="8023015" y="2255062"/>
            <a:ext cx="285850" cy="249054"/>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130448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7119684" y="1739649"/>
            <a:ext cx="1672506" cy="1600846"/>
          </a:xfrm>
          <a:prstGeom prst="roundRect">
            <a:avLst/>
          </a:prstGeom>
          <a:gradFill flip="none" rotWithShape="1">
            <a:gsLst>
              <a:gs pos="0">
                <a:schemeClr val="accent3">
                  <a:tint val="100000"/>
                  <a:shade val="100000"/>
                  <a:satMod val="130000"/>
                  <a:alpha val="67000"/>
                </a:schemeClr>
              </a:gs>
              <a:gs pos="100000">
                <a:schemeClr val="accent3">
                  <a:tint val="50000"/>
                  <a:shade val="100000"/>
                  <a:satMod val="350000"/>
                  <a:alpha val="67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Rounded Rectangle 64"/>
          <p:cNvSpPr/>
          <p:nvPr/>
        </p:nvSpPr>
        <p:spPr>
          <a:xfrm>
            <a:off x="4919134" y="1739649"/>
            <a:ext cx="1672506" cy="1600846"/>
          </a:xfrm>
          <a:prstGeom prst="roundRect">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AMI Deployment Method - </a:t>
            </a:r>
            <a:r>
              <a:rPr lang="en-US" dirty="0" smtClean="0"/>
              <a:t>Deploying</a:t>
            </a:r>
            <a:endParaRPr lang="en-US" dirty="0"/>
          </a:p>
        </p:txBody>
      </p:sp>
      <p:sp>
        <p:nvSpPr>
          <p:cNvPr id="3" name="Content Placeholder 2"/>
          <p:cNvSpPr>
            <a:spLocks noGrp="1"/>
          </p:cNvSpPr>
          <p:nvPr>
            <p:ph idx="1"/>
          </p:nvPr>
        </p:nvSpPr>
        <p:spPr>
          <a:xfrm>
            <a:off x="268050" y="801726"/>
            <a:ext cx="4385496" cy="3558601"/>
          </a:xfrm>
        </p:spPr>
        <p:txBody>
          <a:bodyPr>
            <a:normAutofit fontScale="77500" lnSpcReduction="20000"/>
          </a:bodyPr>
          <a:lstStyle/>
          <a:p>
            <a:pPr marL="0" indent="0">
              <a:buNone/>
            </a:pPr>
            <a:r>
              <a:rPr lang="en-US" dirty="0" smtClean="0"/>
              <a:t>Blue/Green Deploys</a:t>
            </a:r>
          </a:p>
          <a:p>
            <a:pPr lvl="1"/>
            <a:r>
              <a:rPr lang="en-US" dirty="0" smtClean="0"/>
              <a:t>We stand up a duplicate part of our infrastructure and slowly cut traffic over to it</a:t>
            </a:r>
          </a:p>
          <a:p>
            <a:pPr lvl="2"/>
            <a:r>
              <a:rPr lang="en-US" dirty="0" smtClean="0"/>
              <a:t>Shift via DNS</a:t>
            </a:r>
          </a:p>
          <a:p>
            <a:pPr lvl="2"/>
            <a:r>
              <a:rPr lang="en-US" dirty="0" smtClean="0"/>
              <a:t>Makes it easy to do testing of new features</a:t>
            </a:r>
          </a:p>
          <a:p>
            <a:pPr lvl="2"/>
            <a:r>
              <a:rPr lang="en-US" dirty="0" smtClean="0"/>
              <a:t>Makes it easy to roll back</a:t>
            </a:r>
          </a:p>
          <a:p>
            <a:pPr lvl="1"/>
            <a:r>
              <a:rPr lang="en-US" dirty="0" smtClean="0"/>
              <a:t>As we shift more traffic over, let auto-scaling grow/shrink our instances of the new or old application</a:t>
            </a:r>
          </a:p>
          <a:p>
            <a:pPr lvl="2"/>
            <a:r>
              <a:rPr lang="en-US" dirty="0" smtClean="0"/>
              <a:t>Shut down the old when no traffic there</a:t>
            </a:r>
          </a:p>
        </p:txBody>
      </p:sp>
      <p:sp>
        <p:nvSpPr>
          <p:cNvPr id="5" name="Rounded Rectangle 4"/>
          <p:cNvSpPr/>
          <p:nvPr/>
        </p:nvSpPr>
        <p:spPr>
          <a:xfrm>
            <a:off x="4873220" y="1548487"/>
            <a:ext cx="4033753" cy="29577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pic>
        <p:nvPicPr>
          <p:cNvPr id="7" name="Picture 6"/>
          <p:cNvPicPr>
            <a:picLocks noChangeAspect="1"/>
          </p:cNvPicPr>
          <p:nvPr/>
        </p:nvPicPr>
        <p:blipFill>
          <a:blip r:embed="rId2"/>
          <a:stretch>
            <a:fillRect/>
          </a:stretch>
        </p:blipFill>
        <p:spPr>
          <a:xfrm>
            <a:off x="4925015" y="1338117"/>
            <a:ext cx="508000" cy="330200"/>
          </a:xfrm>
          <a:prstGeom prst="rect">
            <a:avLst/>
          </a:prstGeom>
        </p:spPr>
      </p:pic>
      <p:pic>
        <p:nvPicPr>
          <p:cNvPr id="11" name="Picture 10"/>
          <p:cNvPicPr>
            <a:picLocks noChangeAspect="1"/>
          </p:cNvPicPr>
          <p:nvPr/>
        </p:nvPicPr>
        <p:blipFill>
          <a:blip r:embed="rId3"/>
          <a:stretch>
            <a:fillRect/>
          </a:stretch>
        </p:blipFill>
        <p:spPr>
          <a:xfrm>
            <a:off x="6664725" y="492143"/>
            <a:ext cx="406051" cy="482186"/>
          </a:xfrm>
          <a:prstGeom prst="rect">
            <a:avLst/>
          </a:prstGeom>
        </p:spPr>
      </p:pic>
      <p:sp>
        <p:nvSpPr>
          <p:cNvPr id="12" name="TextBox 11"/>
          <p:cNvSpPr txBox="1"/>
          <p:nvPr/>
        </p:nvSpPr>
        <p:spPr>
          <a:xfrm>
            <a:off x="6520096" y="899818"/>
            <a:ext cx="682028" cy="400110"/>
          </a:xfrm>
          <a:prstGeom prst="rect">
            <a:avLst/>
          </a:prstGeom>
          <a:noFill/>
        </p:spPr>
        <p:txBody>
          <a:bodyPr wrap="square" rtlCol="0">
            <a:spAutoFit/>
          </a:bodyPr>
          <a:lstStyle/>
          <a:p>
            <a:pPr algn="ctr"/>
            <a:r>
              <a:rPr lang="en-US" sz="1000" kern="1200" dirty="0" smtClean="0"/>
              <a:t>Amazon Route 53</a:t>
            </a:r>
            <a:endParaRPr lang="en-US" sz="1000" kern="1200" dirty="0"/>
          </a:p>
        </p:txBody>
      </p:sp>
      <p:sp>
        <p:nvSpPr>
          <p:cNvPr id="19" name="TextBox 18"/>
          <p:cNvSpPr txBox="1"/>
          <p:nvPr/>
        </p:nvSpPr>
        <p:spPr>
          <a:xfrm>
            <a:off x="5314422" y="3134048"/>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cxnSp>
        <p:nvCxnSpPr>
          <p:cNvPr id="20" name="Straight Arrow Connector 19"/>
          <p:cNvCxnSpPr>
            <a:stCxn id="12" idx="2"/>
          </p:cNvCxnSpPr>
          <p:nvPr/>
        </p:nvCxnSpPr>
        <p:spPr>
          <a:xfrm flipH="1">
            <a:off x="6046064" y="1299928"/>
            <a:ext cx="815046" cy="44401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5556296" y="1763121"/>
            <a:ext cx="403868" cy="559659"/>
            <a:chOff x="5486294" y="1883118"/>
            <a:chExt cx="403868" cy="559659"/>
          </a:xfrm>
        </p:grpSpPr>
        <p:pic>
          <p:nvPicPr>
            <p:cNvPr id="9" name="Picture 8"/>
            <p:cNvPicPr>
              <a:picLocks noChangeAspect="1"/>
            </p:cNvPicPr>
            <p:nvPr/>
          </p:nvPicPr>
          <p:blipFill>
            <a:blip r:embed="rId4"/>
            <a:stretch>
              <a:fillRect/>
            </a:stretch>
          </p:blipFill>
          <p:spPr>
            <a:xfrm>
              <a:off x="5516528" y="1883118"/>
              <a:ext cx="343400" cy="355887"/>
            </a:xfrm>
            <a:prstGeom prst="rect">
              <a:avLst/>
            </a:prstGeom>
          </p:spPr>
        </p:pic>
        <p:sp>
          <p:nvSpPr>
            <p:cNvPr id="10" name="TextBox 9"/>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sp>
        <p:nvSpPr>
          <p:cNvPr id="23" name="TextBox 22"/>
          <p:cNvSpPr txBox="1"/>
          <p:nvPr/>
        </p:nvSpPr>
        <p:spPr>
          <a:xfrm>
            <a:off x="7436876" y="3146455"/>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grpSp>
        <p:nvGrpSpPr>
          <p:cNvPr id="24" name="Group 23"/>
          <p:cNvGrpSpPr/>
          <p:nvPr/>
        </p:nvGrpSpPr>
        <p:grpSpPr>
          <a:xfrm>
            <a:off x="7678750" y="1775528"/>
            <a:ext cx="403868" cy="559659"/>
            <a:chOff x="5486294" y="1883118"/>
            <a:chExt cx="403868" cy="559659"/>
          </a:xfrm>
        </p:grpSpPr>
        <p:pic>
          <p:nvPicPr>
            <p:cNvPr id="26" name="Picture 25"/>
            <p:cNvPicPr>
              <a:picLocks noChangeAspect="1"/>
            </p:cNvPicPr>
            <p:nvPr/>
          </p:nvPicPr>
          <p:blipFill>
            <a:blip r:embed="rId4"/>
            <a:stretch>
              <a:fillRect/>
            </a:stretch>
          </p:blipFill>
          <p:spPr>
            <a:xfrm>
              <a:off x="5516528" y="1883118"/>
              <a:ext cx="343400" cy="355887"/>
            </a:xfrm>
            <a:prstGeom prst="rect">
              <a:avLst/>
            </a:prstGeom>
          </p:spPr>
        </p:pic>
        <p:sp>
          <p:nvSpPr>
            <p:cNvPr id="28" name="TextBox 27"/>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cxnSp>
        <p:nvCxnSpPr>
          <p:cNvPr id="30" name="Straight Arrow Connector 29"/>
          <p:cNvCxnSpPr/>
          <p:nvPr/>
        </p:nvCxnSpPr>
        <p:spPr>
          <a:xfrm flipH="1">
            <a:off x="7503918" y="2271591"/>
            <a:ext cx="277258" cy="26829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2" idx="2"/>
          </p:cNvCxnSpPr>
          <p:nvPr/>
        </p:nvCxnSpPr>
        <p:spPr>
          <a:xfrm>
            <a:off x="6861110" y="1299928"/>
            <a:ext cx="839571" cy="49767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010288" y="1180511"/>
            <a:ext cx="635016" cy="369332"/>
          </a:xfrm>
          <a:prstGeom prst="rect">
            <a:avLst/>
          </a:prstGeom>
          <a:noFill/>
        </p:spPr>
        <p:txBody>
          <a:bodyPr wrap="square" rtlCol="0">
            <a:spAutoFit/>
          </a:bodyPr>
          <a:lstStyle/>
          <a:p>
            <a:r>
              <a:rPr lang="en-US" dirty="0" smtClean="0"/>
              <a:t>0%</a:t>
            </a:r>
            <a:endParaRPr lang="en-US" dirty="0"/>
          </a:p>
        </p:txBody>
      </p:sp>
      <p:sp>
        <p:nvSpPr>
          <p:cNvPr id="33" name="TextBox 32"/>
          <p:cNvSpPr txBox="1"/>
          <p:nvPr/>
        </p:nvSpPr>
        <p:spPr>
          <a:xfrm>
            <a:off x="7110739" y="1180876"/>
            <a:ext cx="741987" cy="369332"/>
          </a:xfrm>
          <a:prstGeom prst="rect">
            <a:avLst/>
          </a:prstGeom>
          <a:noFill/>
        </p:spPr>
        <p:txBody>
          <a:bodyPr wrap="square" rtlCol="0">
            <a:spAutoFit/>
          </a:bodyPr>
          <a:lstStyle/>
          <a:p>
            <a:r>
              <a:rPr lang="en-US" dirty="0" smtClean="0"/>
              <a:t>100%</a:t>
            </a:r>
            <a:endParaRPr lang="en-US" dirty="0"/>
          </a:p>
        </p:txBody>
      </p:sp>
      <p:grpSp>
        <p:nvGrpSpPr>
          <p:cNvPr id="36" name="Group 35"/>
          <p:cNvGrpSpPr/>
          <p:nvPr/>
        </p:nvGrpSpPr>
        <p:grpSpPr>
          <a:xfrm>
            <a:off x="5604643" y="3753079"/>
            <a:ext cx="2614786" cy="792406"/>
            <a:chOff x="5604643" y="3753079"/>
            <a:chExt cx="2614786" cy="792406"/>
          </a:xfrm>
        </p:grpSpPr>
        <p:grpSp>
          <p:nvGrpSpPr>
            <p:cNvPr id="37" name="Group 36"/>
            <p:cNvGrpSpPr/>
            <p:nvPr/>
          </p:nvGrpSpPr>
          <p:grpSpPr>
            <a:xfrm>
              <a:off x="5604643" y="3835144"/>
              <a:ext cx="847076" cy="628277"/>
              <a:chOff x="5157444" y="3639912"/>
              <a:chExt cx="847076" cy="628277"/>
            </a:xfrm>
          </p:grpSpPr>
          <p:pic>
            <p:nvPicPr>
              <p:cNvPr id="44" name="Picture 43"/>
              <p:cNvPicPr>
                <a:picLocks noChangeAspect="1"/>
              </p:cNvPicPr>
              <p:nvPr/>
            </p:nvPicPr>
            <p:blipFill>
              <a:blip r:embed="rId5"/>
              <a:stretch>
                <a:fillRect/>
              </a:stretch>
            </p:blipFill>
            <p:spPr>
              <a:xfrm>
                <a:off x="5382165" y="3639912"/>
                <a:ext cx="397634" cy="444414"/>
              </a:xfrm>
              <a:prstGeom prst="rect">
                <a:avLst/>
              </a:prstGeom>
            </p:spPr>
          </p:pic>
          <p:sp>
            <p:nvSpPr>
              <p:cNvPr id="45" name="TextBox 44"/>
              <p:cNvSpPr txBox="1"/>
              <p:nvPr/>
            </p:nvSpPr>
            <p:spPr>
              <a:xfrm>
                <a:off x="5157444" y="4021968"/>
                <a:ext cx="847076" cy="246221"/>
              </a:xfrm>
              <a:prstGeom prst="rect">
                <a:avLst/>
              </a:prstGeom>
              <a:noFill/>
            </p:spPr>
            <p:txBody>
              <a:bodyPr wrap="square" rtlCol="0">
                <a:spAutoFit/>
              </a:bodyPr>
              <a:lstStyle/>
              <a:p>
                <a:pPr algn="ctr"/>
                <a:r>
                  <a:rPr lang="en-US" sz="1000" kern="1200" dirty="0" err="1" smtClean="0"/>
                  <a:t>DynamoDB</a:t>
                </a:r>
                <a:endParaRPr lang="en-US" sz="1000" kern="1200" dirty="0"/>
              </a:p>
            </p:txBody>
          </p:sp>
        </p:grpSp>
        <p:grpSp>
          <p:nvGrpSpPr>
            <p:cNvPr id="38" name="Group 37"/>
            <p:cNvGrpSpPr/>
            <p:nvPr/>
          </p:nvGrpSpPr>
          <p:grpSpPr>
            <a:xfrm>
              <a:off x="6511766" y="3753079"/>
              <a:ext cx="812502" cy="792406"/>
              <a:chOff x="6198171" y="3647033"/>
              <a:chExt cx="812502" cy="792406"/>
            </a:xfrm>
          </p:grpSpPr>
          <p:pic>
            <p:nvPicPr>
              <p:cNvPr id="42" name="Picture 41"/>
              <p:cNvPicPr>
                <a:picLocks noChangeAspect="1"/>
              </p:cNvPicPr>
              <p:nvPr/>
            </p:nvPicPr>
            <p:blipFill>
              <a:blip r:embed="rId6"/>
              <a:stretch>
                <a:fillRect/>
              </a:stretch>
            </p:blipFill>
            <p:spPr>
              <a:xfrm>
                <a:off x="6391099" y="3647033"/>
                <a:ext cx="426646" cy="458846"/>
              </a:xfrm>
              <a:prstGeom prst="rect">
                <a:avLst/>
              </a:prstGeom>
            </p:spPr>
          </p:pic>
          <p:sp>
            <p:nvSpPr>
              <p:cNvPr id="43" name="TextBox 42"/>
              <p:cNvSpPr txBox="1"/>
              <p:nvPr/>
            </p:nvSpPr>
            <p:spPr>
              <a:xfrm>
                <a:off x="6198171" y="4070107"/>
                <a:ext cx="812502" cy="369332"/>
              </a:xfrm>
              <a:prstGeom prst="rect">
                <a:avLst/>
              </a:prstGeom>
              <a:noFill/>
            </p:spPr>
            <p:txBody>
              <a:bodyPr wrap="square" rtlCol="0">
                <a:spAutoFit/>
              </a:bodyPr>
              <a:lstStyle/>
              <a:p>
                <a:pPr algn="ctr"/>
                <a:r>
                  <a:rPr lang="en-US" sz="900" kern="1200" dirty="0" smtClean="0"/>
                  <a:t>MySQL RDS</a:t>
                </a:r>
              </a:p>
              <a:p>
                <a:pPr algn="ctr"/>
                <a:r>
                  <a:rPr lang="en-US" sz="900" kern="1200" dirty="0" smtClean="0"/>
                  <a:t>Instance</a:t>
                </a:r>
                <a:endParaRPr lang="en-US" sz="900" kern="1200" dirty="0"/>
              </a:p>
            </p:txBody>
          </p:sp>
        </p:grpSp>
        <p:grpSp>
          <p:nvGrpSpPr>
            <p:cNvPr id="39" name="Group 38"/>
            <p:cNvGrpSpPr/>
            <p:nvPr/>
          </p:nvGrpSpPr>
          <p:grpSpPr>
            <a:xfrm>
              <a:off x="7402203" y="3761636"/>
              <a:ext cx="817226" cy="775293"/>
              <a:chOff x="7294875" y="3675684"/>
              <a:chExt cx="817226" cy="775293"/>
            </a:xfrm>
          </p:grpSpPr>
          <p:pic>
            <p:nvPicPr>
              <p:cNvPr id="40" name="Picture 39"/>
              <p:cNvPicPr>
                <a:picLocks noChangeAspect="1"/>
              </p:cNvPicPr>
              <p:nvPr/>
            </p:nvPicPr>
            <p:blipFill>
              <a:blip r:embed="rId7"/>
              <a:stretch>
                <a:fillRect/>
              </a:stretch>
            </p:blipFill>
            <p:spPr>
              <a:xfrm>
                <a:off x="7490223" y="3675684"/>
                <a:ext cx="426530" cy="450673"/>
              </a:xfrm>
              <a:prstGeom prst="rect">
                <a:avLst/>
              </a:prstGeom>
            </p:spPr>
          </p:pic>
          <p:sp>
            <p:nvSpPr>
              <p:cNvPr id="41" name="TextBox 40"/>
              <p:cNvSpPr txBox="1"/>
              <p:nvPr/>
            </p:nvSpPr>
            <p:spPr>
              <a:xfrm>
                <a:off x="7294875" y="4081645"/>
                <a:ext cx="817226" cy="369332"/>
              </a:xfrm>
              <a:prstGeom prst="rect">
                <a:avLst/>
              </a:prstGeom>
              <a:noFill/>
            </p:spPr>
            <p:txBody>
              <a:bodyPr wrap="square" rtlCol="0">
                <a:spAutoFit/>
              </a:bodyPr>
              <a:lstStyle/>
              <a:p>
                <a:pPr algn="ctr"/>
                <a:r>
                  <a:rPr lang="en-US" sz="900" kern="1200" dirty="0" err="1" smtClean="0"/>
                  <a:t>ElastiCache</a:t>
                </a:r>
                <a:r>
                  <a:rPr lang="en-US" sz="900" kern="1200" dirty="0" smtClean="0"/>
                  <a:t> Cache Node</a:t>
                </a:r>
                <a:endParaRPr lang="en-US" sz="900" kern="1200" dirty="0"/>
              </a:p>
            </p:txBody>
          </p:sp>
        </p:grpSp>
      </p:grpSp>
      <p:cxnSp>
        <p:nvCxnSpPr>
          <p:cNvPr id="50" name="Straight Arrow Connector 49"/>
          <p:cNvCxnSpPr/>
          <p:nvPr/>
        </p:nvCxnSpPr>
        <p:spPr>
          <a:xfrm flipH="1">
            <a:off x="6967283" y="3139089"/>
            <a:ext cx="572408" cy="54554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6135503" y="3139089"/>
            <a:ext cx="1323693" cy="652859"/>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7772232" y="3353727"/>
            <a:ext cx="8944" cy="32195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p:nvPr/>
        </p:nvSpPr>
        <p:spPr>
          <a:xfrm>
            <a:off x="5456127" y="2576028"/>
            <a:ext cx="589940" cy="572734"/>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cxnSp>
        <p:nvCxnSpPr>
          <p:cNvPr id="57" name="Straight Arrow Connector 56"/>
          <p:cNvCxnSpPr/>
          <p:nvPr/>
        </p:nvCxnSpPr>
        <p:spPr>
          <a:xfrm flipH="1">
            <a:off x="7879559" y="2308358"/>
            <a:ext cx="0" cy="231532"/>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a:off x="5770283" y="2299778"/>
            <a:ext cx="0" cy="24905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61" name="Picture 60"/>
          <p:cNvPicPr>
            <a:picLocks noChangeAspect="1"/>
          </p:cNvPicPr>
          <p:nvPr/>
        </p:nvPicPr>
        <p:blipFill>
          <a:blip r:embed="rId8"/>
          <a:stretch>
            <a:fillRect/>
          </a:stretch>
        </p:blipFill>
        <p:spPr>
          <a:xfrm>
            <a:off x="7236815" y="2620454"/>
            <a:ext cx="405658" cy="453383"/>
          </a:xfrm>
          <a:prstGeom prst="rect">
            <a:avLst/>
          </a:prstGeom>
        </p:spPr>
      </p:pic>
      <p:pic>
        <p:nvPicPr>
          <p:cNvPr id="62" name="Picture 61"/>
          <p:cNvPicPr>
            <a:picLocks noChangeAspect="1"/>
          </p:cNvPicPr>
          <p:nvPr/>
        </p:nvPicPr>
        <p:blipFill>
          <a:blip r:embed="rId8"/>
          <a:stretch>
            <a:fillRect/>
          </a:stretch>
        </p:blipFill>
        <p:spPr>
          <a:xfrm>
            <a:off x="7792612" y="2620454"/>
            <a:ext cx="405658" cy="453383"/>
          </a:xfrm>
          <a:prstGeom prst="rect">
            <a:avLst/>
          </a:prstGeom>
        </p:spPr>
      </p:pic>
      <p:pic>
        <p:nvPicPr>
          <p:cNvPr id="64" name="Picture 63"/>
          <p:cNvPicPr>
            <a:picLocks noChangeAspect="1"/>
          </p:cNvPicPr>
          <p:nvPr/>
        </p:nvPicPr>
        <p:blipFill>
          <a:blip r:embed="rId8"/>
          <a:stretch>
            <a:fillRect/>
          </a:stretch>
        </p:blipFill>
        <p:spPr>
          <a:xfrm>
            <a:off x="8303689" y="2620454"/>
            <a:ext cx="405658" cy="453383"/>
          </a:xfrm>
          <a:prstGeom prst="rect">
            <a:avLst/>
          </a:prstGeom>
        </p:spPr>
      </p:pic>
      <p:sp>
        <p:nvSpPr>
          <p:cNvPr id="66" name="Rounded Rectangle 65"/>
          <p:cNvSpPr/>
          <p:nvPr/>
        </p:nvSpPr>
        <p:spPr>
          <a:xfrm>
            <a:off x="7181967" y="2593551"/>
            <a:ext cx="1556204" cy="527652"/>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cxnSp>
        <p:nvCxnSpPr>
          <p:cNvPr id="68" name="Straight Arrow Connector 67"/>
          <p:cNvCxnSpPr/>
          <p:nvPr/>
        </p:nvCxnSpPr>
        <p:spPr>
          <a:xfrm>
            <a:off x="8023015" y="2255062"/>
            <a:ext cx="285850" cy="249054"/>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 name="Multiply 5"/>
          <p:cNvSpPr/>
          <p:nvPr/>
        </p:nvSpPr>
        <p:spPr>
          <a:xfrm>
            <a:off x="4489827" y="1386207"/>
            <a:ext cx="2540062" cy="2316308"/>
          </a:xfrm>
          <a:prstGeom prst="mathMultiply">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3417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DevOps</a:t>
            </a:r>
            <a:r>
              <a:rPr lang="en-US" dirty="0" smtClean="0"/>
              <a:t> Principles</a:t>
            </a:r>
            <a:endParaRPr lang="en-US" dirty="0"/>
          </a:p>
        </p:txBody>
      </p:sp>
      <p:sp>
        <p:nvSpPr>
          <p:cNvPr id="3" name="Content Placeholder 2"/>
          <p:cNvSpPr>
            <a:spLocks noGrp="1"/>
          </p:cNvSpPr>
          <p:nvPr>
            <p:ph idx="1"/>
          </p:nvPr>
        </p:nvSpPr>
        <p:spPr>
          <a:xfrm>
            <a:off x="268481" y="884079"/>
            <a:ext cx="8609496" cy="3043516"/>
          </a:xfrm>
        </p:spPr>
        <p:txBody>
          <a:bodyPr>
            <a:noAutofit/>
          </a:bodyPr>
          <a:lstStyle/>
          <a:p>
            <a:r>
              <a:rPr lang="en-US" sz="2000" dirty="0" smtClean="0"/>
              <a:t>Collaboration</a:t>
            </a:r>
          </a:p>
          <a:p>
            <a:r>
              <a:rPr lang="en-US" sz="2000" dirty="0" smtClean="0"/>
              <a:t>Breakdown the barriers</a:t>
            </a:r>
          </a:p>
          <a:p>
            <a:r>
              <a:rPr lang="en-US" sz="2000" dirty="0" smtClean="0"/>
              <a:t>Work as one team end to end</a:t>
            </a:r>
            <a:endParaRPr lang="en-US" sz="2000" dirty="0"/>
          </a:p>
          <a:p>
            <a:r>
              <a:rPr lang="en-US" sz="2000" dirty="0" smtClean="0"/>
              <a:t>Treat Infrastructure as code</a:t>
            </a:r>
          </a:p>
          <a:p>
            <a:r>
              <a:rPr lang="en-US" sz="2000" dirty="0" smtClean="0"/>
              <a:t>Support business and IT agility</a:t>
            </a:r>
          </a:p>
          <a:p>
            <a:r>
              <a:rPr lang="en-US" sz="2000" dirty="0"/>
              <a:t>Automate everything</a:t>
            </a:r>
          </a:p>
          <a:p>
            <a:r>
              <a:rPr lang="en-US" sz="2000" dirty="0"/>
              <a:t>Test everything</a:t>
            </a:r>
          </a:p>
          <a:p>
            <a:r>
              <a:rPr lang="en-US" sz="2000" dirty="0" smtClean="0"/>
              <a:t>Measure &amp; monitor everything</a:t>
            </a:r>
          </a:p>
          <a:p>
            <a:pPr marL="0" indent="0">
              <a:buNone/>
            </a:pPr>
            <a:r>
              <a:rPr lang="en-US" sz="1600" dirty="0" smtClean="0"/>
              <a:t> </a:t>
            </a:r>
            <a:endParaRPr lang="en-US" sz="1600" dirty="0"/>
          </a:p>
        </p:txBody>
      </p:sp>
    </p:spTree>
    <p:extLst>
      <p:ext uri="{BB962C8B-B14F-4D97-AF65-F5344CB8AC3E}">
        <p14:creationId xmlns:p14="http://schemas.microsoft.com/office/powerpoint/2010/main" val="235707284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ounded Rectangle 66"/>
          <p:cNvSpPr/>
          <p:nvPr/>
        </p:nvSpPr>
        <p:spPr>
          <a:xfrm>
            <a:off x="7119684" y="1739649"/>
            <a:ext cx="1672506" cy="1600846"/>
          </a:xfrm>
          <a:prstGeom prst="roundRect">
            <a:avLst/>
          </a:prstGeom>
          <a:gradFill flip="none" rotWithShape="1">
            <a:gsLst>
              <a:gs pos="0">
                <a:schemeClr val="accent3">
                  <a:tint val="100000"/>
                  <a:shade val="100000"/>
                  <a:satMod val="130000"/>
                  <a:alpha val="67000"/>
                </a:schemeClr>
              </a:gs>
              <a:gs pos="100000">
                <a:schemeClr val="accent3">
                  <a:tint val="50000"/>
                  <a:shade val="100000"/>
                  <a:satMod val="350000"/>
                  <a:alpha val="67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AMI Deployment Method - </a:t>
            </a:r>
            <a:r>
              <a:rPr lang="en-US" dirty="0" smtClean="0"/>
              <a:t>Deploying</a:t>
            </a:r>
            <a:endParaRPr lang="en-US" dirty="0"/>
          </a:p>
        </p:txBody>
      </p:sp>
      <p:sp>
        <p:nvSpPr>
          <p:cNvPr id="3" name="Content Placeholder 2"/>
          <p:cNvSpPr>
            <a:spLocks noGrp="1"/>
          </p:cNvSpPr>
          <p:nvPr>
            <p:ph idx="1"/>
          </p:nvPr>
        </p:nvSpPr>
        <p:spPr>
          <a:xfrm>
            <a:off x="268050" y="801726"/>
            <a:ext cx="4385496" cy="3558601"/>
          </a:xfrm>
        </p:spPr>
        <p:txBody>
          <a:bodyPr>
            <a:normAutofit fontScale="77500" lnSpcReduction="20000"/>
          </a:bodyPr>
          <a:lstStyle/>
          <a:p>
            <a:pPr marL="0" indent="0">
              <a:buNone/>
            </a:pPr>
            <a:r>
              <a:rPr lang="en-US" dirty="0" smtClean="0"/>
              <a:t>Blue/Green Deploys</a:t>
            </a:r>
          </a:p>
          <a:p>
            <a:pPr lvl="1"/>
            <a:r>
              <a:rPr lang="en-US" dirty="0" smtClean="0"/>
              <a:t>We stand up a duplicate part of our infrastructure and slowly cut traffic over to it</a:t>
            </a:r>
          </a:p>
          <a:p>
            <a:pPr lvl="2"/>
            <a:r>
              <a:rPr lang="en-US" dirty="0" smtClean="0"/>
              <a:t>Shift via DNS</a:t>
            </a:r>
          </a:p>
          <a:p>
            <a:pPr lvl="2"/>
            <a:r>
              <a:rPr lang="en-US" dirty="0" smtClean="0"/>
              <a:t>Makes it easy to do testing of new features</a:t>
            </a:r>
          </a:p>
          <a:p>
            <a:pPr lvl="2"/>
            <a:r>
              <a:rPr lang="en-US" dirty="0" smtClean="0"/>
              <a:t>Makes it easy to roll back</a:t>
            </a:r>
          </a:p>
          <a:p>
            <a:pPr lvl="1"/>
            <a:r>
              <a:rPr lang="en-US" dirty="0" smtClean="0"/>
              <a:t>As we shift more traffic over, let auto-scaling grow/shrink our instances of the new or old application</a:t>
            </a:r>
          </a:p>
          <a:p>
            <a:pPr lvl="2"/>
            <a:r>
              <a:rPr lang="en-US" dirty="0" smtClean="0"/>
              <a:t>Shut down the old when no traffic there</a:t>
            </a:r>
          </a:p>
        </p:txBody>
      </p:sp>
      <p:sp>
        <p:nvSpPr>
          <p:cNvPr id="5" name="Rounded Rectangle 4"/>
          <p:cNvSpPr/>
          <p:nvPr/>
        </p:nvSpPr>
        <p:spPr>
          <a:xfrm>
            <a:off x="4873220" y="1548487"/>
            <a:ext cx="4033753" cy="29577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pic>
        <p:nvPicPr>
          <p:cNvPr id="7" name="Picture 6"/>
          <p:cNvPicPr>
            <a:picLocks noChangeAspect="1"/>
          </p:cNvPicPr>
          <p:nvPr/>
        </p:nvPicPr>
        <p:blipFill>
          <a:blip r:embed="rId2"/>
          <a:stretch>
            <a:fillRect/>
          </a:stretch>
        </p:blipFill>
        <p:spPr>
          <a:xfrm>
            <a:off x="4925015" y="1338117"/>
            <a:ext cx="508000" cy="330200"/>
          </a:xfrm>
          <a:prstGeom prst="rect">
            <a:avLst/>
          </a:prstGeom>
        </p:spPr>
      </p:pic>
      <p:pic>
        <p:nvPicPr>
          <p:cNvPr id="11" name="Picture 10"/>
          <p:cNvPicPr>
            <a:picLocks noChangeAspect="1"/>
          </p:cNvPicPr>
          <p:nvPr/>
        </p:nvPicPr>
        <p:blipFill>
          <a:blip r:embed="rId3"/>
          <a:stretch>
            <a:fillRect/>
          </a:stretch>
        </p:blipFill>
        <p:spPr>
          <a:xfrm>
            <a:off x="6664725" y="492143"/>
            <a:ext cx="406051" cy="482186"/>
          </a:xfrm>
          <a:prstGeom prst="rect">
            <a:avLst/>
          </a:prstGeom>
        </p:spPr>
      </p:pic>
      <p:sp>
        <p:nvSpPr>
          <p:cNvPr id="12" name="TextBox 11"/>
          <p:cNvSpPr txBox="1"/>
          <p:nvPr/>
        </p:nvSpPr>
        <p:spPr>
          <a:xfrm>
            <a:off x="6520096" y="899818"/>
            <a:ext cx="682028" cy="400110"/>
          </a:xfrm>
          <a:prstGeom prst="rect">
            <a:avLst/>
          </a:prstGeom>
          <a:noFill/>
        </p:spPr>
        <p:txBody>
          <a:bodyPr wrap="square" rtlCol="0">
            <a:spAutoFit/>
          </a:bodyPr>
          <a:lstStyle/>
          <a:p>
            <a:pPr algn="ctr"/>
            <a:r>
              <a:rPr lang="en-US" sz="1000" kern="1200" dirty="0" smtClean="0"/>
              <a:t>Amazon Route 53</a:t>
            </a:r>
            <a:endParaRPr lang="en-US" sz="1000" kern="1200" dirty="0"/>
          </a:p>
        </p:txBody>
      </p:sp>
      <p:sp>
        <p:nvSpPr>
          <p:cNvPr id="23" name="TextBox 22"/>
          <p:cNvSpPr txBox="1"/>
          <p:nvPr/>
        </p:nvSpPr>
        <p:spPr>
          <a:xfrm>
            <a:off x="7436876" y="3146455"/>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grpSp>
        <p:nvGrpSpPr>
          <p:cNvPr id="24" name="Group 23"/>
          <p:cNvGrpSpPr/>
          <p:nvPr/>
        </p:nvGrpSpPr>
        <p:grpSpPr>
          <a:xfrm>
            <a:off x="7678750" y="1775528"/>
            <a:ext cx="403868" cy="559659"/>
            <a:chOff x="5486294" y="1883118"/>
            <a:chExt cx="403868" cy="559659"/>
          </a:xfrm>
        </p:grpSpPr>
        <p:pic>
          <p:nvPicPr>
            <p:cNvPr id="26" name="Picture 25"/>
            <p:cNvPicPr>
              <a:picLocks noChangeAspect="1"/>
            </p:cNvPicPr>
            <p:nvPr/>
          </p:nvPicPr>
          <p:blipFill>
            <a:blip r:embed="rId4"/>
            <a:stretch>
              <a:fillRect/>
            </a:stretch>
          </p:blipFill>
          <p:spPr>
            <a:xfrm>
              <a:off x="5516528" y="1883118"/>
              <a:ext cx="343400" cy="355887"/>
            </a:xfrm>
            <a:prstGeom prst="rect">
              <a:avLst/>
            </a:prstGeom>
          </p:spPr>
        </p:pic>
        <p:sp>
          <p:nvSpPr>
            <p:cNvPr id="28" name="TextBox 27"/>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cxnSp>
        <p:nvCxnSpPr>
          <p:cNvPr id="30" name="Straight Arrow Connector 29"/>
          <p:cNvCxnSpPr/>
          <p:nvPr/>
        </p:nvCxnSpPr>
        <p:spPr>
          <a:xfrm flipH="1">
            <a:off x="7503918" y="2271591"/>
            <a:ext cx="277258" cy="26829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12" idx="2"/>
          </p:cNvCxnSpPr>
          <p:nvPr/>
        </p:nvCxnSpPr>
        <p:spPr>
          <a:xfrm>
            <a:off x="6861110" y="1299928"/>
            <a:ext cx="839571" cy="49767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110739" y="1180876"/>
            <a:ext cx="741987" cy="369332"/>
          </a:xfrm>
          <a:prstGeom prst="rect">
            <a:avLst/>
          </a:prstGeom>
          <a:noFill/>
        </p:spPr>
        <p:txBody>
          <a:bodyPr wrap="square" rtlCol="0">
            <a:spAutoFit/>
          </a:bodyPr>
          <a:lstStyle/>
          <a:p>
            <a:r>
              <a:rPr lang="en-US" dirty="0" smtClean="0"/>
              <a:t>100%</a:t>
            </a:r>
            <a:endParaRPr lang="en-US" dirty="0"/>
          </a:p>
        </p:txBody>
      </p:sp>
      <p:grpSp>
        <p:nvGrpSpPr>
          <p:cNvPr id="36" name="Group 35"/>
          <p:cNvGrpSpPr/>
          <p:nvPr/>
        </p:nvGrpSpPr>
        <p:grpSpPr>
          <a:xfrm>
            <a:off x="5604643" y="3753079"/>
            <a:ext cx="2614786" cy="792406"/>
            <a:chOff x="5604643" y="3753079"/>
            <a:chExt cx="2614786" cy="792406"/>
          </a:xfrm>
        </p:grpSpPr>
        <p:grpSp>
          <p:nvGrpSpPr>
            <p:cNvPr id="37" name="Group 36"/>
            <p:cNvGrpSpPr/>
            <p:nvPr/>
          </p:nvGrpSpPr>
          <p:grpSpPr>
            <a:xfrm>
              <a:off x="5604643" y="3835144"/>
              <a:ext cx="847076" cy="628277"/>
              <a:chOff x="5157444" y="3639912"/>
              <a:chExt cx="847076" cy="628277"/>
            </a:xfrm>
          </p:grpSpPr>
          <p:pic>
            <p:nvPicPr>
              <p:cNvPr id="44" name="Picture 43"/>
              <p:cNvPicPr>
                <a:picLocks noChangeAspect="1"/>
              </p:cNvPicPr>
              <p:nvPr/>
            </p:nvPicPr>
            <p:blipFill>
              <a:blip r:embed="rId5"/>
              <a:stretch>
                <a:fillRect/>
              </a:stretch>
            </p:blipFill>
            <p:spPr>
              <a:xfrm>
                <a:off x="5382165" y="3639912"/>
                <a:ext cx="397634" cy="444414"/>
              </a:xfrm>
              <a:prstGeom prst="rect">
                <a:avLst/>
              </a:prstGeom>
            </p:spPr>
          </p:pic>
          <p:sp>
            <p:nvSpPr>
              <p:cNvPr id="45" name="TextBox 44"/>
              <p:cNvSpPr txBox="1"/>
              <p:nvPr/>
            </p:nvSpPr>
            <p:spPr>
              <a:xfrm>
                <a:off x="5157444" y="4021968"/>
                <a:ext cx="847076" cy="246221"/>
              </a:xfrm>
              <a:prstGeom prst="rect">
                <a:avLst/>
              </a:prstGeom>
              <a:noFill/>
            </p:spPr>
            <p:txBody>
              <a:bodyPr wrap="square" rtlCol="0">
                <a:spAutoFit/>
              </a:bodyPr>
              <a:lstStyle/>
              <a:p>
                <a:pPr algn="ctr"/>
                <a:r>
                  <a:rPr lang="en-US" sz="1000" kern="1200" dirty="0" err="1" smtClean="0"/>
                  <a:t>DynamoDB</a:t>
                </a:r>
                <a:endParaRPr lang="en-US" sz="1000" kern="1200" dirty="0"/>
              </a:p>
            </p:txBody>
          </p:sp>
        </p:grpSp>
        <p:grpSp>
          <p:nvGrpSpPr>
            <p:cNvPr id="38" name="Group 37"/>
            <p:cNvGrpSpPr/>
            <p:nvPr/>
          </p:nvGrpSpPr>
          <p:grpSpPr>
            <a:xfrm>
              <a:off x="6511766" y="3753079"/>
              <a:ext cx="812502" cy="792406"/>
              <a:chOff x="6198171" y="3647033"/>
              <a:chExt cx="812502" cy="792406"/>
            </a:xfrm>
          </p:grpSpPr>
          <p:pic>
            <p:nvPicPr>
              <p:cNvPr id="42" name="Picture 41"/>
              <p:cNvPicPr>
                <a:picLocks noChangeAspect="1"/>
              </p:cNvPicPr>
              <p:nvPr/>
            </p:nvPicPr>
            <p:blipFill>
              <a:blip r:embed="rId6"/>
              <a:stretch>
                <a:fillRect/>
              </a:stretch>
            </p:blipFill>
            <p:spPr>
              <a:xfrm>
                <a:off x="6391099" y="3647033"/>
                <a:ext cx="426646" cy="458846"/>
              </a:xfrm>
              <a:prstGeom prst="rect">
                <a:avLst/>
              </a:prstGeom>
            </p:spPr>
          </p:pic>
          <p:sp>
            <p:nvSpPr>
              <p:cNvPr id="43" name="TextBox 42"/>
              <p:cNvSpPr txBox="1"/>
              <p:nvPr/>
            </p:nvSpPr>
            <p:spPr>
              <a:xfrm>
                <a:off x="6198171" y="4070107"/>
                <a:ext cx="812502" cy="369332"/>
              </a:xfrm>
              <a:prstGeom prst="rect">
                <a:avLst/>
              </a:prstGeom>
              <a:noFill/>
            </p:spPr>
            <p:txBody>
              <a:bodyPr wrap="square" rtlCol="0">
                <a:spAutoFit/>
              </a:bodyPr>
              <a:lstStyle/>
              <a:p>
                <a:pPr algn="ctr"/>
                <a:r>
                  <a:rPr lang="en-US" sz="900" kern="1200" dirty="0" smtClean="0"/>
                  <a:t>MySQL RDS</a:t>
                </a:r>
              </a:p>
              <a:p>
                <a:pPr algn="ctr"/>
                <a:r>
                  <a:rPr lang="en-US" sz="900" kern="1200" dirty="0" smtClean="0"/>
                  <a:t>Instance</a:t>
                </a:r>
                <a:endParaRPr lang="en-US" sz="900" kern="1200" dirty="0"/>
              </a:p>
            </p:txBody>
          </p:sp>
        </p:grpSp>
        <p:grpSp>
          <p:nvGrpSpPr>
            <p:cNvPr id="39" name="Group 38"/>
            <p:cNvGrpSpPr/>
            <p:nvPr/>
          </p:nvGrpSpPr>
          <p:grpSpPr>
            <a:xfrm>
              <a:off x="7402203" y="3761636"/>
              <a:ext cx="817226" cy="775293"/>
              <a:chOff x="7294875" y="3675684"/>
              <a:chExt cx="817226" cy="775293"/>
            </a:xfrm>
          </p:grpSpPr>
          <p:pic>
            <p:nvPicPr>
              <p:cNvPr id="40" name="Picture 39"/>
              <p:cNvPicPr>
                <a:picLocks noChangeAspect="1"/>
              </p:cNvPicPr>
              <p:nvPr/>
            </p:nvPicPr>
            <p:blipFill>
              <a:blip r:embed="rId7"/>
              <a:stretch>
                <a:fillRect/>
              </a:stretch>
            </p:blipFill>
            <p:spPr>
              <a:xfrm>
                <a:off x="7490223" y="3675684"/>
                <a:ext cx="426530" cy="450673"/>
              </a:xfrm>
              <a:prstGeom prst="rect">
                <a:avLst/>
              </a:prstGeom>
            </p:spPr>
          </p:pic>
          <p:sp>
            <p:nvSpPr>
              <p:cNvPr id="41" name="TextBox 40"/>
              <p:cNvSpPr txBox="1"/>
              <p:nvPr/>
            </p:nvSpPr>
            <p:spPr>
              <a:xfrm>
                <a:off x="7294875" y="4081645"/>
                <a:ext cx="817226" cy="369332"/>
              </a:xfrm>
              <a:prstGeom prst="rect">
                <a:avLst/>
              </a:prstGeom>
              <a:noFill/>
            </p:spPr>
            <p:txBody>
              <a:bodyPr wrap="square" rtlCol="0">
                <a:spAutoFit/>
              </a:bodyPr>
              <a:lstStyle/>
              <a:p>
                <a:pPr algn="ctr"/>
                <a:r>
                  <a:rPr lang="en-US" sz="900" kern="1200" dirty="0" err="1" smtClean="0"/>
                  <a:t>ElastiCache</a:t>
                </a:r>
                <a:r>
                  <a:rPr lang="en-US" sz="900" kern="1200" dirty="0" smtClean="0"/>
                  <a:t> Cache Node</a:t>
                </a:r>
                <a:endParaRPr lang="en-US" sz="900" kern="1200" dirty="0"/>
              </a:p>
            </p:txBody>
          </p:sp>
        </p:grpSp>
      </p:grpSp>
      <p:cxnSp>
        <p:nvCxnSpPr>
          <p:cNvPr id="50" name="Straight Arrow Connector 49"/>
          <p:cNvCxnSpPr/>
          <p:nvPr/>
        </p:nvCxnSpPr>
        <p:spPr>
          <a:xfrm flipH="1">
            <a:off x="6967283" y="3139089"/>
            <a:ext cx="572408" cy="545540"/>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a:off x="6135503" y="3139089"/>
            <a:ext cx="1323693" cy="652859"/>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7772232" y="3353727"/>
            <a:ext cx="8944" cy="32195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H="1">
            <a:off x="7879559" y="2308358"/>
            <a:ext cx="0" cy="231532"/>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61" name="Picture 60"/>
          <p:cNvPicPr>
            <a:picLocks noChangeAspect="1"/>
          </p:cNvPicPr>
          <p:nvPr/>
        </p:nvPicPr>
        <p:blipFill>
          <a:blip r:embed="rId8"/>
          <a:stretch>
            <a:fillRect/>
          </a:stretch>
        </p:blipFill>
        <p:spPr>
          <a:xfrm>
            <a:off x="7236815" y="2620454"/>
            <a:ext cx="405658" cy="453383"/>
          </a:xfrm>
          <a:prstGeom prst="rect">
            <a:avLst/>
          </a:prstGeom>
        </p:spPr>
      </p:pic>
      <p:pic>
        <p:nvPicPr>
          <p:cNvPr id="62" name="Picture 61"/>
          <p:cNvPicPr>
            <a:picLocks noChangeAspect="1"/>
          </p:cNvPicPr>
          <p:nvPr/>
        </p:nvPicPr>
        <p:blipFill>
          <a:blip r:embed="rId8"/>
          <a:stretch>
            <a:fillRect/>
          </a:stretch>
        </p:blipFill>
        <p:spPr>
          <a:xfrm>
            <a:off x="7792612" y="2620454"/>
            <a:ext cx="405658" cy="453383"/>
          </a:xfrm>
          <a:prstGeom prst="rect">
            <a:avLst/>
          </a:prstGeom>
        </p:spPr>
      </p:pic>
      <p:pic>
        <p:nvPicPr>
          <p:cNvPr id="64" name="Picture 63"/>
          <p:cNvPicPr>
            <a:picLocks noChangeAspect="1"/>
          </p:cNvPicPr>
          <p:nvPr/>
        </p:nvPicPr>
        <p:blipFill>
          <a:blip r:embed="rId8"/>
          <a:stretch>
            <a:fillRect/>
          </a:stretch>
        </p:blipFill>
        <p:spPr>
          <a:xfrm>
            <a:off x="8303689" y="2620454"/>
            <a:ext cx="405658" cy="453383"/>
          </a:xfrm>
          <a:prstGeom prst="rect">
            <a:avLst/>
          </a:prstGeom>
        </p:spPr>
      </p:pic>
      <p:sp>
        <p:nvSpPr>
          <p:cNvPr id="66" name="Rounded Rectangle 65"/>
          <p:cNvSpPr/>
          <p:nvPr/>
        </p:nvSpPr>
        <p:spPr>
          <a:xfrm>
            <a:off x="7181967" y="2593551"/>
            <a:ext cx="1556204" cy="527652"/>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cxnSp>
        <p:nvCxnSpPr>
          <p:cNvPr id="68" name="Straight Arrow Connector 67"/>
          <p:cNvCxnSpPr/>
          <p:nvPr/>
        </p:nvCxnSpPr>
        <p:spPr>
          <a:xfrm>
            <a:off x="8023015" y="2255062"/>
            <a:ext cx="285850" cy="249054"/>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928222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AMI Deployment Method - </a:t>
            </a:r>
            <a:r>
              <a:rPr lang="en-US" dirty="0" smtClean="0"/>
              <a:t>Deploying</a:t>
            </a:r>
            <a:endParaRPr lang="en-US" dirty="0"/>
          </a:p>
        </p:txBody>
      </p:sp>
      <p:sp>
        <p:nvSpPr>
          <p:cNvPr id="3" name="Content Placeholder 2"/>
          <p:cNvSpPr>
            <a:spLocks noGrp="1"/>
          </p:cNvSpPr>
          <p:nvPr>
            <p:ph idx="1"/>
          </p:nvPr>
        </p:nvSpPr>
        <p:spPr>
          <a:xfrm>
            <a:off x="268050" y="801726"/>
            <a:ext cx="4385496" cy="3558601"/>
          </a:xfrm>
        </p:spPr>
        <p:txBody>
          <a:bodyPr>
            <a:normAutofit fontScale="77500" lnSpcReduction="20000"/>
          </a:bodyPr>
          <a:lstStyle/>
          <a:p>
            <a:pPr marL="0" indent="0">
              <a:buNone/>
            </a:pPr>
            <a:r>
              <a:rPr lang="en-US" dirty="0" smtClean="0"/>
              <a:t>Blue/Green Deploys</a:t>
            </a:r>
          </a:p>
          <a:p>
            <a:pPr lvl="1"/>
            <a:r>
              <a:rPr lang="en-US" dirty="0" smtClean="0"/>
              <a:t>We stand up a duplicate part of our infrastructure and slowly cut traffic over to it</a:t>
            </a:r>
          </a:p>
          <a:p>
            <a:pPr lvl="2"/>
            <a:r>
              <a:rPr lang="en-US" dirty="0" smtClean="0"/>
              <a:t>Shift via DNS</a:t>
            </a:r>
          </a:p>
          <a:p>
            <a:pPr lvl="2"/>
            <a:r>
              <a:rPr lang="en-US" dirty="0" smtClean="0"/>
              <a:t>Makes it easy to do testing of new features</a:t>
            </a:r>
          </a:p>
          <a:p>
            <a:pPr lvl="2"/>
            <a:r>
              <a:rPr lang="en-US" dirty="0" smtClean="0"/>
              <a:t>Makes it easy to roll back</a:t>
            </a:r>
          </a:p>
          <a:p>
            <a:pPr lvl="1"/>
            <a:r>
              <a:rPr lang="en-US" dirty="0" smtClean="0"/>
              <a:t>As we shift more traffic over, let auto-scaling grow/shrink our instances of the new or old application</a:t>
            </a:r>
          </a:p>
          <a:p>
            <a:pPr lvl="2"/>
            <a:r>
              <a:rPr lang="en-US" dirty="0" smtClean="0"/>
              <a:t>Shut down the old when no traffic there</a:t>
            </a:r>
          </a:p>
        </p:txBody>
      </p:sp>
      <p:sp>
        <p:nvSpPr>
          <p:cNvPr id="5" name="Rounded Rectangle 4"/>
          <p:cNvSpPr/>
          <p:nvPr/>
        </p:nvSpPr>
        <p:spPr>
          <a:xfrm>
            <a:off x="4873220" y="1548487"/>
            <a:ext cx="4033753" cy="2957783"/>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pic>
        <p:nvPicPr>
          <p:cNvPr id="7" name="Picture 6"/>
          <p:cNvPicPr>
            <a:picLocks noChangeAspect="1"/>
          </p:cNvPicPr>
          <p:nvPr/>
        </p:nvPicPr>
        <p:blipFill>
          <a:blip r:embed="rId2"/>
          <a:stretch>
            <a:fillRect/>
          </a:stretch>
        </p:blipFill>
        <p:spPr>
          <a:xfrm>
            <a:off x="4925015" y="1338117"/>
            <a:ext cx="508000" cy="330200"/>
          </a:xfrm>
          <a:prstGeom prst="rect">
            <a:avLst/>
          </a:prstGeom>
        </p:spPr>
      </p:pic>
      <p:pic>
        <p:nvPicPr>
          <p:cNvPr id="11" name="Picture 10"/>
          <p:cNvPicPr>
            <a:picLocks noChangeAspect="1"/>
          </p:cNvPicPr>
          <p:nvPr/>
        </p:nvPicPr>
        <p:blipFill>
          <a:blip r:embed="rId3"/>
          <a:stretch>
            <a:fillRect/>
          </a:stretch>
        </p:blipFill>
        <p:spPr>
          <a:xfrm>
            <a:off x="6664725" y="492143"/>
            <a:ext cx="406051" cy="482186"/>
          </a:xfrm>
          <a:prstGeom prst="rect">
            <a:avLst/>
          </a:prstGeom>
        </p:spPr>
      </p:pic>
      <p:sp>
        <p:nvSpPr>
          <p:cNvPr id="12" name="TextBox 11"/>
          <p:cNvSpPr txBox="1"/>
          <p:nvPr/>
        </p:nvSpPr>
        <p:spPr>
          <a:xfrm>
            <a:off x="6520096" y="899818"/>
            <a:ext cx="682028" cy="400110"/>
          </a:xfrm>
          <a:prstGeom prst="rect">
            <a:avLst/>
          </a:prstGeom>
          <a:noFill/>
        </p:spPr>
        <p:txBody>
          <a:bodyPr wrap="square" rtlCol="0">
            <a:spAutoFit/>
          </a:bodyPr>
          <a:lstStyle/>
          <a:p>
            <a:pPr algn="ctr"/>
            <a:r>
              <a:rPr lang="en-US" sz="1000" kern="1200" dirty="0" smtClean="0"/>
              <a:t>Amazon Route 53</a:t>
            </a:r>
            <a:endParaRPr lang="en-US" sz="1000" kern="1200" dirty="0"/>
          </a:p>
        </p:txBody>
      </p:sp>
      <p:grpSp>
        <p:nvGrpSpPr>
          <p:cNvPr id="6" name="Group 5"/>
          <p:cNvGrpSpPr/>
          <p:nvPr/>
        </p:nvGrpSpPr>
        <p:grpSpPr>
          <a:xfrm>
            <a:off x="5722946" y="2575739"/>
            <a:ext cx="2422541" cy="723900"/>
            <a:chOff x="5722946" y="2620454"/>
            <a:chExt cx="2422541" cy="723900"/>
          </a:xfrm>
        </p:grpSpPr>
        <p:pic>
          <p:nvPicPr>
            <p:cNvPr id="14" name="Picture 13"/>
            <p:cNvPicPr>
              <a:picLocks noChangeAspect="1"/>
            </p:cNvPicPr>
            <p:nvPr/>
          </p:nvPicPr>
          <p:blipFill>
            <a:blip r:embed="rId4"/>
            <a:stretch>
              <a:fillRect/>
            </a:stretch>
          </p:blipFill>
          <p:spPr>
            <a:xfrm>
              <a:off x="5722946" y="2620454"/>
              <a:ext cx="647700" cy="723900"/>
            </a:xfrm>
            <a:prstGeom prst="rect">
              <a:avLst/>
            </a:prstGeom>
          </p:spPr>
        </p:pic>
        <p:pic>
          <p:nvPicPr>
            <p:cNvPr id="16" name="Picture 15"/>
            <p:cNvPicPr>
              <a:picLocks noChangeAspect="1"/>
            </p:cNvPicPr>
            <p:nvPr/>
          </p:nvPicPr>
          <p:blipFill>
            <a:blip r:embed="rId4"/>
            <a:stretch>
              <a:fillRect/>
            </a:stretch>
          </p:blipFill>
          <p:spPr>
            <a:xfrm>
              <a:off x="6610367" y="2620454"/>
              <a:ext cx="647700" cy="723900"/>
            </a:xfrm>
            <a:prstGeom prst="rect">
              <a:avLst/>
            </a:prstGeom>
          </p:spPr>
        </p:pic>
        <p:pic>
          <p:nvPicPr>
            <p:cNvPr id="18" name="Picture 17"/>
            <p:cNvPicPr>
              <a:picLocks noChangeAspect="1"/>
            </p:cNvPicPr>
            <p:nvPr/>
          </p:nvPicPr>
          <p:blipFill>
            <a:blip r:embed="rId4"/>
            <a:stretch>
              <a:fillRect/>
            </a:stretch>
          </p:blipFill>
          <p:spPr>
            <a:xfrm>
              <a:off x="7497787" y="2620454"/>
              <a:ext cx="647700" cy="723900"/>
            </a:xfrm>
            <a:prstGeom prst="rect">
              <a:avLst/>
            </a:prstGeom>
          </p:spPr>
        </p:pic>
      </p:grpSp>
      <p:sp>
        <p:nvSpPr>
          <p:cNvPr id="19" name="TextBox 18"/>
          <p:cNvSpPr txBox="1"/>
          <p:nvPr/>
        </p:nvSpPr>
        <p:spPr>
          <a:xfrm>
            <a:off x="6454453" y="3259324"/>
            <a:ext cx="959526" cy="246221"/>
          </a:xfrm>
          <a:prstGeom prst="rect">
            <a:avLst/>
          </a:prstGeom>
          <a:noFill/>
        </p:spPr>
        <p:txBody>
          <a:bodyPr wrap="square" rtlCol="0">
            <a:spAutoFit/>
          </a:bodyPr>
          <a:lstStyle/>
          <a:p>
            <a:pPr algn="ctr"/>
            <a:r>
              <a:rPr lang="en-US" sz="1000" kern="1200" dirty="0" smtClean="0"/>
              <a:t>EC2 Instances</a:t>
            </a:r>
            <a:endParaRPr lang="en-US" sz="1000" kern="1200" dirty="0"/>
          </a:p>
        </p:txBody>
      </p:sp>
      <p:cxnSp>
        <p:nvCxnSpPr>
          <p:cNvPr id="20" name="Straight Arrow Connector 19"/>
          <p:cNvCxnSpPr>
            <a:endCxn id="9" idx="0"/>
          </p:cNvCxnSpPr>
          <p:nvPr/>
        </p:nvCxnSpPr>
        <p:spPr>
          <a:xfrm flipH="1">
            <a:off x="6857204" y="1239931"/>
            <a:ext cx="3906" cy="473756"/>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endCxn id="14" idx="0"/>
          </p:cNvCxnSpPr>
          <p:nvPr/>
        </p:nvCxnSpPr>
        <p:spPr>
          <a:xfrm flipH="1">
            <a:off x="6046796" y="2105181"/>
            <a:ext cx="603386" cy="470558"/>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7040192" y="2095181"/>
            <a:ext cx="599043" cy="462966"/>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6829132" y="2255460"/>
            <a:ext cx="640" cy="21709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4" name="Group 3"/>
          <p:cNvGrpSpPr/>
          <p:nvPr/>
        </p:nvGrpSpPr>
        <p:grpSpPr>
          <a:xfrm>
            <a:off x="6655270" y="1713687"/>
            <a:ext cx="403868" cy="559659"/>
            <a:chOff x="5486294" y="1883118"/>
            <a:chExt cx="403868" cy="559659"/>
          </a:xfrm>
        </p:grpSpPr>
        <p:pic>
          <p:nvPicPr>
            <p:cNvPr id="9" name="Picture 8"/>
            <p:cNvPicPr>
              <a:picLocks noChangeAspect="1"/>
            </p:cNvPicPr>
            <p:nvPr/>
          </p:nvPicPr>
          <p:blipFill>
            <a:blip r:embed="rId5"/>
            <a:stretch>
              <a:fillRect/>
            </a:stretch>
          </p:blipFill>
          <p:spPr>
            <a:xfrm>
              <a:off x="5516528" y="1883118"/>
              <a:ext cx="343400" cy="355887"/>
            </a:xfrm>
            <a:prstGeom prst="rect">
              <a:avLst/>
            </a:prstGeom>
          </p:spPr>
        </p:pic>
        <p:sp>
          <p:nvSpPr>
            <p:cNvPr id="10" name="TextBox 9"/>
            <p:cNvSpPr txBox="1">
              <a:spLocks noChangeArrowheads="1"/>
            </p:cNvSpPr>
            <p:nvPr/>
          </p:nvSpPr>
          <p:spPr bwMode="auto">
            <a:xfrm>
              <a:off x="5486294" y="2196556"/>
              <a:ext cx="403868" cy="246221"/>
            </a:xfrm>
            <a:prstGeom prst="rect">
              <a:avLst/>
            </a:prstGeom>
            <a:noFill/>
            <a:ln w="9525">
              <a:noFill/>
              <a:miter lim="800000"/>
              <a:headEnd/>
              <a:tailEnd/>
            </a:ln>
          </p:spPr>
          <p:txBody>
            <a:bodyPr wrap="square">
              <a:spAutoFit/>
            </a:bodyPr>
            <a:lstStyle/>
            <a:p>
              <a:pPr algn="ctr"/>
              <a:r>
                <a:rPr lang="en-US" sz="1000" kern="1200" dirty="0" smtClean="0">
                  <a:ea typeface="Verdana" pitchFamily="34" charset="0"/>
                  <a:cs typeface="Arial"/>
                </a:rPr>
                <a:t>ELB</a:t>
              </a:r>
              <a:endParaRPr lang="en-US" sz="1000" kern="1200" dirty="0">
                <a:ea typeface="Verdana" pitchFamily="34" charset="0"/>
                <a:cs typeface="Arial"/>
              </a:endParaRPr>
            </a:p>
          </p:txBody>
        </p:sp>
      </p:grpSp>
      <p:sp>
        <p:nvSpPr>
          <p:cNvPr id="22" name="TextBox 21"/>
          <p:cNvSpPr txBox="1"/>
          <p:nvPr/>
        </p:nvSpPr>
        <p:spPr>
          <a:xfrm>
            <a:off x="6189165" y="1234171"/>
            <a:ext cx="778118" cy="369332"/>
          </a:xfrm>
          <a:prstGeom prst="rect">
            <a:avLst/>
          </a:prstGeom>
          <a:noFill/>
        </p:spPr>
        <p:txBody>
          <a:bodyPr wrap="square" rtlCol="0">
            <a:spAutoFit/>
          </a:bodyPr>
          <a:lstStyle/>
          <a:p>
            <a:r>
              <a:rPr lang="en-US" dirty="0" smtClean="0"/>
              <a:t>100%</a:t>
            </a:r>
            <a:endParaRPr lang="en-US" dirty="0"/>
          </a:p>
        </p:txBody>
      </p:sp>
      <p:sp>
        <p:nvSpPr>
          <p:cNvPr id="24" name="Rounded Rectangle 23"/>
          <p:cNvSpPr/>
          <p:nvPr/>
        </p:nvSpPr>
        <p:spPr>
          <a:xfrm>
            <a:off x="5652533" y="2530947"/>
            <a:ext cx="2540062" cy="795951"/>
          </a:xfrm>
          <a:prstGeom prst="roundRect">
            <a:avLst>
              <a:gd name="adj" fmla="val 9818"/>
            </a:avLst>
          </a:prstGeom>
          <a:noFill/>
          <a:ln w="19050">
            <a:solidFill>
              <a:schemeClr val="tx1"/>
            </a:solidFill>
            <a:prstDash val="lgDashDot"/>
          </a:ln>
          <a:effectLst/>
        </p:spPr>
        <p:style>
          <a:lnRef idx="1">
            <a:schemeClr val="accent1"/>
          </a:lnRef>
          <a:fillRef idx="3">
            <a:schemeClr val="accent1"/>
          </a:fillRef>
          <a:effectRef idx="2">
            <a:schemeClr val="accent1"/>
          </a:effectRef>
          <a:fontRef idx="minor">
            <a:schemeClr val="lt1"/>
          </a:fontRef>
        </p:style>
        <p:txBody>
          <a:bodyPr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fontAlgn="auto">
              <a:spcBef>
                <a:spcPts val="0"/>
              </a:spcBef>
              <a:spcAft>
                <a:spcPts val="0"/>
              </a:spcAft>
              <a:defRPr/>
            </a:pPr>
            <a:endParaRPr lang="en-US" kern="1200" dirty="0">
              <a:solidFill>
                <a:schemeClr val="tx1"/>
              </a:solidFill>
              <a:latin typeface="Arial"/>
              <a:cs typeface="Arial"/>
            </a:endParaRPr>
          </a:p>
        </p:txBody>
      </p:sp>
      <p:grpSp>
        <p:nvGrpSpPr>
          <p:cNvPr id="34" name="Group 33"/>
          <p:cNvGrpSpPr/>
          <p:nvPr/>
        </p:nvGrpSpPr>
        <p:grpSpPr>
          <a:xfrm>
            <a:off x="5604643" y="3753079"/>
            <a:ext cx="2614786" cy="792406"/>
            <a:chOff x="5604643" y="3753079"/>
            <a:chExt cx="2614786" cy="792406"/>
          </a:xfrm>
        </p:grpSpPr>
        <p:grpSp>
          <p:nvGrpSpPr>
            <p:cNvPr id="8" name="Group 7"/>
            <p:cNvGrpSpPr/>
            <p:nvPr/>
          </p:nvGrpSpPr>
          <p:grpSpPr>
            <a:xfrm>
              <a:off x="5604643" y="3835144"/>
              <a:ext cx="847076" cy="628277"/>
              <a:chOff x="5157444" y="3639912"/>
              <a:chExt cx="847076" cy="628277"/>
            </a:xfrm>
          </p:grpSpPr>
          <p:pic>
            <p:nvPicPr>
              <p:cNvPr id="28" name="Picture 27"/>
              <p:cNvPicPr>
                <a:picLocks noChangeAspect="1"/>
              </p:cNvPicPr>
              <p:nvPr/>
            </p:nvPicPr>
            <p:blipFill>
              <a:blip r:embed="rId6"/>
              <a:stretch>
                <a:fillRect/>
              </a:stretch>
            </p:blipFill>
            <p:spPr>
              <a:xfrm>
                <a:off x="5382165" y="3639912"/>
                <a:ext cx="397634" cy="444414"/>
              </a:xfrm>
              <a:prstGeom prst="rect">
                <a:avLst/>
              </a:prstGeom>
            </p:spPr>
          </p:pic>
          <p:sp>
            <p:nvSpPr>
              <p:cNvPr id="29" name="TextBox 28"/>
              <p:cNvSpPr txBox="1"/>
              <p:nvPr/>
            </p:nvSpPr>
            <p:spPr>
              <a:xfrm>
                <a:off x="5157444" y="4021968"/>
                <a:ext cx="847076" cy="246221"/>
              </a:xfrm>
              <a:prstGeom prst="rect">
                <a:avLst/>
              </a:prstGeom>
              <a:noFill/>
            </p:spPr>
            <p:txBody>
              <a:bodyPr wrap="square" rtlCol="0">
                <a:spAutoFit/>
              </a:bodyPr>
              <a:lstStyle/>
              <a:p>
                <a:pPr algn="ctr"/>
                <a:r>
                  <a:rPr lang="en-US" sz="1000" kern="1200" dirty="0" err="1" smtClean="0"/>
                  <a:t>DynamoDB</a:t>
                </a:r>
                <a:endParaRPr lang="en-US" sz="1000" kern="1200" dirty="0"/>
              </a:p>
            </p:txBody>
          </p:sp>
        </p:grpSp>
        <p:grpSp>
          <p:nvGrpSpPr>
            <p:cNvPr id="13" name="Group 12"/>
            <p:cNvGrpSpPr/>
            <p:nvPr/>
          </p:nvGrpSpPr>
          <p:grpSpPr>
            <a:xfrm>
              <a:off x="6511766" y="3753079"/>
              <a:ext cx="812502" cy="792406"/>
              <a:chOff x="6198171" y="3647033"/>
              <a:chExt cx="812502" cy="792406"/>
            </a:xfrm>
          </p:grpSpPr>
          <p:pic>
            <p:nvPicPr>
              <p:cNvPr id="30" name="Picture 29"/>
              <p:cNvPicPr>
                <a:picLocks noChangeAspect="1"/>
              </p:cNvPicPr>
              <p:nvPr/>
            </p:nvPicPr>
            <p:blipFill>
              <a:blip r:embed="rId7"/>
              <a:stretch>
                <a:fillRect/>
              </a:stretch>
            </p:blipFill>
            <p:spPr>
              <a:xfrm>
                <a:off x="6391099" y="3647033"/>
                <a:ext cx="426646" cy="458846"/>
              </a:xfrm>
              <a:prstGeom prst="rect">
                <a:avLst/>
              </a:prstGeom>
            </p:spPr>
          </p:pic>
          <p:sp>
            <p:nvSpPr>
              <p:cNvPr id="31" name="TextBox 30"/>
              <p:cNvSpPr txBox="1"/>
              <p:nvPr/>
            </p:nvSpPr>
            <p:spPr>
              <a:xfrm>
                <a:off x="6198171" y="4070107"/>
                <a:ext cx="812502" cy="369332"/>
              </a:xfrm>
              <a:prstGeom prst="rect">
                <a:avLst/>
              </a:prstGeom>
              <a:noFill/>
            </p:spPr>
            <p:txBody>
              <a:bodyPr wrap="square" rtlCol="0">
                <a:spAutoFit/>
              </a:bodyPr>
              <a:lstStyle/>
              <a:p>
                <a:pPr algn="ctr"/>
                <a:r>
                  <a:rPr lang="en-US" sz="900" kern="1200" dirty="0" smtClean="0"/>
                  <a:t>MySQL RDS</a:t>
                </a:r>
              </a:p>
              <a:p>
                <a:pPr algn="ctr"/>
                <a:r>
                  <a:rPr lang="en-US" sz="900" kern="1200" dirty="0" smtClean="0"/>
                  <a:t>Instance</a:t>
                </a:r>
                <a:endParaRPr lang="en-US" sz="900" kern="1200" dirty="0"/>
              </a:p>
            </p:txBody>
          </p:sp>
        </p:grpSp>
        <p:grpSp>
          <p:nvGrpSpPr>
            <p:cNvPr id="15" name="Group 14"/>
            <p:cNvGrpSpPr/>
            <p:nvPr/>
          </p:nvGrpSpPr>
          <p:grpSpPr>
            <a:xfrm>
              <a:off x="7402203" y="3761636"/>
              <a:ext cx="817226" cy="775293"/>
              <a:chOff x="7294875" y="3675684"/>
              <a:chExt cx="817226" cy="775293"/>
            </a:xfrm>
          </p:grpSpPr>
          <p:pic>
            <p:nvPicPr>
              <p:cNvPr id="32" name="Picture 31"/>
              <p:cNvPicPr>
                <a:picLocks noChangeAspect="1"/>
              </p:cNvPicPr>
              <p:nvPr/>
            </p:nvPicPr>
            <p:blipFill>
              <a:blip r:embed="rId8"/>
              <a:stretch>
                <a:fillRect/>
              </a:stretch>
            </p:blipFill>
            <p:spPr>
              <a:xfrm>
                <a:off x="7490223" y="3675684"/>
                <a:ext cx="426530" cy="450673"/>
              </a:xfrm>
              <a:prstGeom prst="rect">
                <a:avLst/>
              </a:prstGeom>
            </p:spPr>
          </p:pic>
          <p:sp>
            <p:nvSpPr>
              <p:cNvPr id="33" name="TextBox 32"/>
              <p:cNvSpPr txBox="1"/>
              <p:nvPr/>
            </p:nvSpPr>
            <p:spPr>
              <a:xfrm>
                <a:off x="7294875" y="4081645"/>
                <a:ext cx="817226" cy="369332"/>
              </a:xfrm>
              <a:prstGeom prst="rect">
                <a:avLst/>
              </a:prstGeom>
              <a:noFill/>
            </p:spPr>
            <p:txBody>
              <a:bodyPr wrap="square" rtlCol="0">
                <a:spAutoFit/>
              </a:bodyPr>
              <a:lstStyle/>
              <a:p>
                <a:pPr algn="ctr"/>
                <a:r>
                  <a:rPr lang="en-US" sz="900" kern="1200" dirty="0" err="1" smtClean="0"/>
                  <a:t>ElastiCache</a:t>
                </a:r>
                <a:r>
                  <a:rPr lang="en-US" sz="900" kern="1200" dirty="0" smtClean="0"/>
                  <a:t> Cache Node</a:t>
                </a:r>
                <a:endParaRPr lang="en-US" sz="900" kern="1200" dirty="0"/>
              </a:p>
            </p:txBody>
          </p:sp>
        </p:grpSp>
      </p:grpSp>
      <p:cxnSp>
        <p:nvCxnSpPr>
          <p:cNvPr id="36" name="Straight Arrow Connector 35"/>
          <p:cNvCxnSpPr/>
          <p:nvPr/>
        </p:nvCxnSpPr>
        <p:spPr>
          <a:xfrm flipH="1">
            <a:off x="6901037" y="3472110"/>
            <a:ext cx="640" cy="21709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6099726" y="3411263"/>
            <a:ext cx="425595" cy="407515"/>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7402176" y="3411628"/>
            <a:ext cx="298505" cy="290887"/>
          </a:xfrm>
          <a:prstGeom prst="straightConnector1">
            <a:avLst/>
          </a:prstGeom>
          <a:ln w="3810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585397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Reading</a:t>
            </a:r>
            <a:endParaRPr lang="en-US" dirty="0"/>
          </a:p>
        </p:txBody>
      </p:sp>
      <p:sp>
        <p:nvSpPr>
          <p:cNvPr id="3" name="Content Placeholder 2"/>
          <p:cNvSpPr>
            <a:spLocks noGrp="1"/>
          </p:cNvSpPr>
          <p:nvPr>
            <p:ph idx="1"/>
          </p:nvPr>
        </p:nvSpPr>
        <p:spPr/>
        <p:txBody>
          <a:bodyPr>
            <a:normAutofit/>
          </a:bodyPr>
          <a:lstStyle/>
          <a:p>
            <a:pPr marL="0" indent="0">
              <a:buNone/>
            </a:pPr>
            <a:endParaRPr lang="en-US" sz="1700" dirty="0" smtClean="0"/>
          </a:p>
          <a:p>
            <a:r>
              <a:rPr lang="en-US" sz="1700" dirty="0"/>
              <a:t>AWS </a:t>
            </a:r>
            <a:r>
              <a:rPr lang="en-US" sz="1700" dirty="0" smtClean="0"/>
              <a:t>Documentation - </a:t>
            </a:r>
            <a:r>
              <a:rPr lang="en-US" sz="1400" dirty="0" smtClean="0">
                <a:hlinkClick r:id="rId2"/>
              </a:rPr>
              <a:t>http://aws.amazon.com/documentation</a:t>
            </a:r>
            <a:endParaRPr lang="en-US" sz="1400" dirty="0" smtClean="0"/>
          </a:p>
          <a:p>
            <a:r>
              <a:rPr lang="en-US" sz="1700" dirty="0" smtClean="0"/>
              <a:t>AWS </a:t>
            </a:r>
            <a:r>
              <a:rPr lang="en-US" sz="1700" dirty="0"/>
              <a:t>Technical Whitepapers – </a:t>
            </a:r>
            <a:r>
              <a:rPr lang="en-US" sz="1400" dirty="0">
                <a:hlinkClick r:id="rId3"/>
              </a:rPr>
              <a:t>http://aws.amazon.com/</a:t>
            </a:r>
            <a:r>
              <a:rPr lang="en-US" sz="1400" dirty="0" smtClean="0">
                <a:hlinkClick r:id="rId3"/>
              </a:rPr>
              <a:t>whitepapers </a:t>
            </a:r>
            <a:endParaRPr lang="en-US" sz="1400" dirty="0"/>
          </a:p>
          <a:p>
            <a:r>
              <a:rPr lang="en-US" sz="1700" dirty="0" smtClean="0"/>
              <a:t>AWS </a:t>
            </a:r>
            <a:r>
              <a:rPr lang="en-US" sz="1700" dirty="0"/>
              <a:t>Architecture Center – </a:t>
            </a:r>
            <a:r>
              <a:rPr lang="en-US" sz="1400" dirty="0">
                <a:hlinkClick r:id="rId4"/>
              </a:rPr>
              <a:t>http://</a:t>
            </a:r>
            <a:r>
              <a:rPr lang="en-US" sz="1400" dirty="0" err="1">
                <a:hlinkClick r:id="rId4"/>
              </a:rPr>
              <a:t>aws.amazon.com</a:t>
            </a:r>
            <a:r>
              <a:rPr lang="en-US" sz="1400" dirty="0">
                <a:hlinkClick r:id="rId4"/>
              </a:rPr>
              <a:t>/architecture </a:t>
            </a:r>
            <a:endParaRPr lang="en-US" sz="1400" dirty="0"/>
          </a:p>
          <a:p>
            <a:endParaRPr lang="en-US" dirty="0" smtClean="0"/>
          </a:p>
          <a:p>
            <a:pPr lvl="1"/>
            <a:endParaRPr lang="en-US" dirty="0"/>
          </a:p>
        </p:txBody>
      </p:sp>
    </p:spTree>
    <p:extLst>
      <p:ext uri="{BB962C8B-B14F-4D97-AF65-F5344CB8AC3E}">
        <p14:creationId xmlns:p14="http://schemas.microsoft.com/office/powerpoint/2010/main" val="3944820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DevOps</a:t>
            </a:r>
            <a:r>
              <a:rPr lang="en-US" dirty="0" smtClean="0"/>
              <a:t> Practices</a:t>
            </a:r>
            <a:endParaRPr lang="en-US" dirty="0"/>
          </a:p>
        </p:txBody>
      </p:sp>
      <p:sp>
        <p:nvSpPr>
          <p:cNvPr id="3" name="Content Placeholder 2"/>
          <p:cNvSpPr>
            <a:spLocks noGrp="1"/>
          </p:cNvSpPr>
          <p:nvPr>
            <p:ph idx="1"/>
          </p:nvPr>
        </p:nvSpPr>
        <p:spPr>
          <a:xfrm>
            <a:off x="268481" y="884079"/>
            <a:ext cx="8609496" cy="3678330"/>
          </a:xfrm>
        </p:spPr>
        <p:txBody>
          <a:bodyPr>
            <a:noAutofit/>
          </a:bodyPr>
          <a:lstStyle/>
          <a:p>
            <a:r>
              <a:rPr lang="en-US" sz="1600" dirty="0" smtClean="0"/>
              <a:t>Infrastructure as code</a:t>
            </a:r>
          </a:p>
          <a:p>
            <a:r>
              <a:rPr lang="en-US" sz="1600" dirty="0" smtClean="0"/>
              <a:t>IT Automation</a:t>
            </a:r>
          </a:p>
          <a:p>
            <a:r>
              <a:rPr lang="en-US" sz="1600" dirty="0" smtClean="0"/>
              <a:t>Continuous Integration</a:t>
            </a:r>
          </a:p>
          <a:p>
            <a:pPr lvl="1"/>
            <a:r>
              <a:rPr lang="en-US" sz="1200" dirty="0" smtClean="0"/>
              <a:t>Application</a:t>
            </a:r>
            <a:endParaRPr lang="en-US" sz="1200" dirty="0"/>
          </a:p>
          <a:p>
            <a:pPr lvl="2"/>
            <a:r>
              <a:rPr lang="en-US" sz="800" dirty="0" smtClean="0"/>
              <a:t>Compile, test, optimize (code coverage)</a:t>
            </a:r>
          </a:p>
          <a:p>
            <a:pPr lvl="1"/>
            <a:r>
              <a:rPr lang="en-US" sz="1200" dirty="0" smtClean="0"/>
              <a:t>Infrastructure</a:t>
            </a:r>
          </a:p>
          <a:p>
            <a:pPr lvl="2"/>
            <a:r>
              <a:rPr lang="en-US" sz="800" dirty="0" smtClean="0"/>
              <a:t>Logical, valid, secure  </a:t>
            </a:r>
            <a:endParaRPr lang="en-US" sz="1600" dirty="0" smtClean="0"/>
          </a:p>
          <a:p>
            <a:r>
              <a:rPr lang="en-US" sz="1600" dirty="0" smtClean="0"/>
              <a:t>Continuous Deployment</a:t>
            </a:r>
          </a:p>
          <a:p>
            <a:pPr lvl="1"/>
            <a:r>
              <a:rPr lang="en-US" sz="1200" dirty="0" smtClean="0"/>
              <a:t>Application</a:t>
            </a:r>
          </a:p>
          <a:p>
            <a:pPr lvl="1"/>
            <a:r>
              <a:rPr lang="en-US" sz="1200" dirty="0" smtClean="0"/>
              <a:t>Rollout &amp; Rollback</a:t>
            </a:r>
            <a:endParaRPr lang="en-US" sz="1600" dirty="0"/>
          </a:p>
          <a:p>
            <a:r>
              <a:rPr lang="en-US" sz="1600" dirty="0" smtClean="0"/>
              <a:t>Version control integration</a:t>
            </a:r>
          </a:p>
          <a:p>
            <a:r>
              <a:rPr lang="en-US" sz="1600" dirty="0" smtClean="0"/>
              <a:t>Application and Infrastructure version management</a:t>
            </a:r>
          </a:p>
          <a:p>
            <a:r>
              <a:rPr lang="en-US" sz="1600" dirty="0" smtClean="0"/>
              <a:t>Monitoring and logging</a:t>
            </a:r>
            <a:endParaRPr lang="en-US" sz="1600" dirty="0"/>
          </a:p>
        </p:txBody>
      </p:sp>
    </p:spTree>
    <p:extLst>
      <p:ext uri="{BB962C8B-B14F-4D97-AF65-F5344CB8AC3E}">
        <p14:creationId xmlns:p14="http://schemas.microsoft.com/office/powerpoint/2010/main" val="40607875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Infrastructure as code – why ?</a:t>
            </a:r>
            <a:endParaRPr lang="en-US" dirty="0"/>
          </a:p>
        </p:txBody>
      </p:sp>
      <p:sp>
        <p:nvSpPr>
          <p:cNvPr id="3" name="Content Placeholder 2"/>
          <p:cNvSpPr>
            <a:spLocks noGrp="1"/>
          </p:cNvSpPr>
          <p:nvPr>
            <p:ph idx="1"/>
          </p:nvPr>
        </p:nvSpPr>
        <p:spPr>
          <a:xfrm>
            <a:off x="268481" y="884079"/>
            <a:ext cx="8609496" cy="3043516"/>
          </a:xfrm>
        </p:spPr>
        <p:txBody>
          <a:bodyPr>
            <a:noAutofit/>
          </a:bodyPr>
          <a:lstStyle/>
          <a:p>
            <a:r>
              <a:rPr lang="en-US" sz="1800" dirty="0" smtClean="0"/>
              <a:t>Scalability (anything manual is not scalable)</a:t>
            </a:r>
          </a:p>
          <a:p>
            <a:r>
              <a:rPr lang="en-US" sz="1800" dirty="0" smtClean="0"/>
              <a:t>Reliability</a:t>
            </a:r>
          </a:p>
          <a:p>
            <a:r>
              <a:rPr lang="en-US" sz="1800" dirty="0" smtClean="0"/>
              <a:t>Reproduction/Duplication</a:t>
            </a:r>
          </a:p>
          <a:p>
            <a:r>
              <a:rPr lang="en-US" sz="1800" dirty="0" smtClean="0"/>
              <a:t>Environment consistency</a:t>
            </a:r>
          </a:p>
          <a:p>
            <a:r>
              <a:rPr lang="en-US" sz="1800" dirty="0" smtClean="0"/>
              <a:t>Auditability/Record Keeping</a:t>
            </a:r>
          </a:p>
          <a:p>
            <a:r>
              <a:rPr lang="en-US" sz="1800" dirty="0" smtClean="0"/>
              <a:t>Security</a:t>
            </a:r>
          </a:p>
          <a:p>
            <a:r>
              <a:rPr lang="en-US" sz="1800" dirty="0" smtClean="0"/>
              <a:t>Governance</a:t>
            </a:r>
          </a:p>
        </p:txBody>
      </p:sp>
    </p:spTree>
    <p:extLst>
      <p:ext uri="{BB962C8B-B14F-4D97-AF65-F5344CB8AC3E}">
        <p14:creationId xmlns:p14="http://schemas.microsoft.com/office/powerpoint/2010/main" val="328004711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431" y="196209"/>
            <a:ext cx="8229600" cy="539496"/>
          </a:xfrm>
        </p:spPr>
        <p:txBody>
          <a:bodyPr/>
          <a:lstStyle/>
          <a:p>
            <a:r>
              <a:rPr lang="en-US" dirty="0" smtClean="0"/>
              <a:t>Here’s some infrastructure as Code</a:t>
            </a:r>
            <a:endParaRPr lang="en-US" dirty="0"/>
          </a:p>
        </p:txBody>
      </p:sp>
      <p:sp>
        <p:nvSpPr>
          <p:cNvPr id="4" name="Rectangle 3"/>
          <p:cNvSpPr/>
          <p:nvPr/>
        </p:nvSpPr>
        <p:spPr>
          <a:xfrm>
            <a:off x="191407" y="735223"/>
            <a:ext cx="8867262" cy="4585870"/>
          </a:xfrm>
          <a:prstGeom prst="rect">
            <a:avLst/>
          </a:prstGeom>
        </p:spPr>
        <p:txBody>
          <a:bodyPr wrap="square">
            <a:spAutoFit/>
          </a:bodyPr>
          <a:lstStyle/>
          <a:p>
            <a:r>
              <a:rPr lang="en-US" sz="1400" dirty="0"/>
              <a:t>"</a:t>
            </a:r>
            <a:r>
              <a:rPr lang="en-US" sz="1400" dirty="0" err="1"/>
              <a:t>WebServer</a:t>
            </a:r>
            <a:r>
              <a:rPr lang="en-US" sz="1400" dirty="0"/>
              <a:t>": {</a:t>
            </a:r>
          </a:p>
          <a:p>
            <a:r>
              <a:rPr lang="en-US" sz="1400" dirty="0"/>
              <a:t>      "Type": "AWS::EC2::Instance",</a:t>
            </a:r>
          </a:p>
          <a:p>
            <a:r>
              <a:rPr lang="es-ES_tradnl" sz="1400" dirty="0"/>
              <a:t>      "</a:t>
            </a:r>
            <a:r>
              <a:rPr lang="es-ES_tradnl" sz="1400" dirty="0" err="1"/>
              <a:t>Metadata</a:t>
            </a:r>
            <a:r>
              <a:rPr lang="es-ES_tradnl" sz="1400" dirty="0"/>
              <a:t>" : {</a:t>
            </a:r>
          </a:p>
          <a:p>
            <a:r>
              <a:rPr lang="es-ES_tradnl" sz="1400" dirty="0"/>
              <a:t>        "AWS::</a:t>
            </a:r>
            <a:r>
              <a:rPr lang="es-ES_tradnl" sz="1400" dirty="0" err="1"/>
              <a:t>CloudFormation</a:t>
            </a:r>
            <a:r>
              <a:rPr lang="es-ES_tradnl" sz="1400" dirty="0"/>
              <a:t>::</a:t>
            </a:r>
            <a:r>
              <a:rPr lang="es-ES_tradnl" sz="1400" dirty="0" err="1"/>
              <a:t>Init</a:t>
            </a:r>
            <a:r>
              <a:rPr lang="es-ES_tradnl" sz="1400" dirty="0"/>
              <a:t>" : {</a:t>
            </a:r>
          </a:p>
          <a:p>
            <a:r>
              <a:rPr lang="es-ES_tradnl" sz="1400" dirty="0"/>
              <a:t>          "</a:t>
            </a:r>
            <a:r>
              <a:rPr lang="es-ES_tradnl" sz="1400" dirty="0" err="1"/>
              <a:t>config</a:t>
            </a:r>
            <a:r>
              <a:rPr lang="es-ES_tradnl" sz="1400" dirty="0"/>
              <a:t>" : {</a:t>
            </a:r>
          </a:p>
          <a:p>
            <a:r>
              <a:rPr lang="sv-SE" sz="1400" dirty="0"/>
              <a:t>            "</a:t>
            </a:r>
            <a:r>
              <a:rPr lang="sv-SE" sz="1400" dirty="0" err="1"/>
              <a:t>packages</a:t>
            </a:r>
            <a:r>
              <a:rPr lang="sv-SE" sz="1400" dirty="0"/>
              <a:t>" : {</a:t>
            </a:r>
          </a:p>
          <a:p>
            <a:r>
              <a:rPr lang="tr-TR" sz="1400" dirty="0"/>
              <a:t>              "yum" : {</a:t>
            </a:r>
          </a:p>
          <a:p>
            <a:r>
              <a:rPr lang="tr-TR" sz="1400" dirty="0"/>
              <a:t>                "</a:t>
            </a:r>
            <a:r>
              <a:rPr lang="tr-TR" sz="1400" dirty="0" err="1"/>
              <a:t>httpd</a:t>
            </a:r>
            <a:r>
              <a:rPr lang="tr-TR" sz="1400" dirty="0"/>
              <a:t>"        : [],</a:t>
            </a:r>
          </a:p>
          <a:p>
            <a:r>
              <a:rPr lang="tr-TR" sz="1400" dirty="0"/>
              <a:t>                "</a:t>
            </a:r>
            <a:r>
              <a:rPr lang="tr-TR" sz="1400" dirty="0" err="1"/>
              <a:t>php</a:t>
            </a:r>
            <a:r>
              <a:rPr lang="tr-TR" sz="1400" dirty="0"/>
              <a:t>"          : [],</a:t>
            </a:r>
          </a:p>
          <a:p>
            <a:r>
              <a:rPr lang="fr-FR" sz="1400" dirty="0"/>
              <a:t>                "</a:t>
            </a:r>
            <a:r>
              <a:rPr lang="fr-FR" sz="1400" dirty="0" err="1"/>
              <a:t>php-mysql</a:t>
            </a:r>
            <a:r>
              <a:rPr lang="fr-FR" sz="1400" dirty="0"/>
              <a:t>"    : [],</a:t>
            </a:r>
          </a:p>
          <a:p>
            <a:r>
              <a:rPr lang="fr-FR" sz="1400" dirty="0"/>
              <a:t>                "</a:t>
            </a:r>
            <a:r>
              <a:rPr lang="fr-FR" sz="1400" dirty="0" err="1"/>
              <a:t>php</a:t>
            </a:r>
            <a:r>
              <a:rPr lang="fr-FR" sz="1400" dirty="0"/>
              <a:t>-gd"       : [],</a:t>
            </a:r>
          </a:p>
          <a:p>
            <a:r>
              <a:rPr lang="fr-FR" sz="1400" dirty="0"/>
              <a:t>                "</a:t>
            </a:r>
            <a:r>
              <a:rPr lang="fr-FR" sz="1400" dirty="0" err="1"/>
              <a:t>php-xml</a:t>
            </a:r>
            <a:r>
              <a:rPr lang="fr-FR" sz="1400" dirty="0"/>
              <a:t>"      : [],</a:t>
            </a:r>
          </a:p>
          <a:p>
            <a:r>
              <a:rPr lang="fr-FR" sz="1400" dirty="0"/>
              <a:t>                "</a:t>
            </a:r>
            <a:r>
              <a:rPr lang="fr-FR" sz="1400" dirty="0" err="1"/>
              <a:t>php-mbstring</a:t>
            </a:r>
            <a:r>
              <a:rPr lang="fr-FR" sz="1400" dirty="0"/>
              <a:t>" : [],</a:t>
            </a:r>
          </a:p>
          <a:p>
            <a:r>
              <a:rPr lang="fr-FR" sz="1400" dirty="0"/>
              <a:t>                "</a:t>
            </a:r>
            <a:r>
              <a:rPr lang="fr-FR" sz="1400" dirty="0" err="1"/>
              <a:t>mysql</a:t>
            </a:r>
            <a:r>
              <a:rPr lang="fr-FR" sz="1400" dirty="0"/>
              <a:t>"        : []</a:t>
            </a:r>
          </a:p>
          <a:p>
            <a:r>
              <a:rPr lang="fr-FR" sz="1400" dirty="0"/>
              <a:t>              }</a:t>
            </a:r>
          </a:p>
          <a:p>
            <a:r>
              <a:rPr lang="fr-FR" sz="1400" dirty="0"/>
              <a:t>            }</a:t>
            </a:r>
            <a:r>
              <a:rPr lang="fr-FR" sz="1400" dirty="0" smtClean="0"/>
              <a:t>,</a:t>
            </a:r>
            <a:endParaRPr lang="fr-FR" sz="1400" dirty="0"/>
          </a:p>
          <a:p>
            <a:r>
              <a:rPr lang="fr-FR" sz="1400" dirty="0"/>
              <a:t>            "sources" : {</a:t>
            </a:r>
          </a:p>
          <a:p>
            <a:r>
              <a:rPr lang="fr-FR" sz="1400" dirty="0"/>
              <a:t>              "/var/www/html"  : "http://</a:t>
            </a:r>
            <a:r>
              <a:rPr lang="fr-FR" sz="1400" dirty="0" err="1"/>
              <a:t>ftp.drupal.org</a:t>
            </a:r>
            <a:r>
              <a:rPr lang="fr-FR" sz="1400" dirty="0"/>
              <a:t>/files/</a:t>
            </a:r>
            <a:r>
              <a:rPr lang="fr-FR" sz="1400" dirty="0" err="1"/>
              <a:t>projects</a:t>
            </a:r>
            <a:r>
              <a:rPr lang="fr-FR" sz="1400" dirty="0"/>
              <a:t>/drupal-7.8.tar.gz",</a:t>
            </a:r>
          </a:p>
          <a:p>
            <a:r>
              <a:rPr lang="fr-FR" sz="1400" dirty="0"/>
              <a:t>              "/home/ec2-user" : "http://</a:t>
            </a:r>
            <a:r>
              <a:rPr lang="fr-FR" sz="1400" dirty="0" err="1"/>
              <a:t>ftp.drupal.org</a:t>
            </a:r>
            <a:r>
              <a:rPr lang="fr-FR" sz="1400" dirty="0"/>
              <a:t>/files/</a:t>
            </a:r>
            <a:r>
              <a:rPr lang="fr-FR" sz="1400" dirty="0" err="1"/>
              <a:t>projects</a:t>
            </a:r>
            <a:r>
              <a:rPr lang="fr-FR" sz="1400" dirty="0"/>
              <a:t>/drush-7.x-4.5.tar.gz"</a:t>
            </a:r>
          </a:p>
          <a:p>
            <a:r>
              <a:rPr lang="fr-FR" sz="1400" dirty="0"/>
              <a:t>            }</a:t>
            </a:r>
            <a:r>
              <a:rPr lang="fr-FR" sz="1400" dirty="0" smtClean="0"/>
              <a:t>,</a:t>
            </a:r>
            <a:endParaRPr lang="fr-FR" sz="1200" dirty="0"/>
          </a:p>
          <a:p>
            <a:r>
              <a:rPr lang="en-US" sz="1200" dirty="0"/>
              <a:t>            </a:t>
            </a:r>
          </a:p>
        </p:txBody>
      </p:sp>
      <p:pic>
        <p:nvPicPr>
          <p:cNvPr id="5" name="Picture 4" descr="CloudForma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0" y="1123950"/>
            <a:ext cx="731520" cy="731520"/>
          </a:xfrm>
          <a:prstGeom prst="rect">
            <a:avLst/>
          </a:prstGeom>
        </p:spPr>
      </p:pic>
      <p:sp>
        <p:nvSpPr>
          <p:cNvPr id="6" name="TextBox 5"/>
          <p:cNvSpPr txBox="1"/>
          <p:nvPr/>
        </p:nvSpPr>
        <p:spPr>
          <a:xfrm>
            <a:off x="7408986" y="1903536"/>
            <a:ext cx="997336" cy="307777"/>
          </a:xfrm>
          <a:prstGeom prst="rect">
            <a:avLst/>
          </a:prstGeom>
          <a:noFill/>
        </p:spPr>
        <p:txBody>
          <a:bodyPr wrap="square" lIns="0" tIns="0" rIns="0" bIns="0" rtlCol="0">
            <a:spAutoFit/>
          </a:bodyPr>
          <a:lstStyle/>
          <a:p>
            <a:pPr algn="ctr"/>
            <a:r>
              <a:rPr lang="en-US" sz="1000" dirty="0" smtClean="0">
                <a:latin typeface="Helvetica Neue"/>
                <a:cs typeface="Helvetica Neue"/>
              </a:rPr>
              <a:t>AWS CloudFormation</a:t>
            </a:r>
            <a:endParaRPr lang="en-US" sz="1000" dirty="0">
              <a:latin typeface="Helvetica Neue"/>
              <a:cs typeface="Helvetica Neue"/>
            </a:endParaRPr>
          </a:p>
        </p:txBody>
      </p:sp>
      <p:pic>
        <p:nvPicPr>
          <p:cNvPr id="7" name="Picture 6" descr="CloudFormation-Tempa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1617" y="2876550"/>
            <a:ext cx="731520" cy="731520"/>
          </a:xfrm>
          <a:prstGeom prst="rect">
            <a:avLst/>
          </a:prstGeom>
        </p:spPr>
      </p:pic>
      <p:sp>
        <p:nvSpPr>
          <p:cNvPr id="8" name="TextBox 7"/>
          <p:cNvSpPr txBox="1"/>
          <p:nvPr/>
        </p:nvSpPr>
        <p:spPr>
          <a:xfrm>
            <a:off x="7610777" y="3537314"/>
            <a:ext cx="574124" cy="153888"/>
          </a:xfrm>
          <a:prstGeom prst="rect">
            <a:avLst/>
          </a:prstGeom>
          <a:noFill/>
        </p:spPr>
        <p:txBody>
          <a:bodyPr wrap="square" lIns="0" tIns="0" rIns="0" bIns="0" rtlCol="0">
            <a:spAutoFit/>
          </a:bodyPr>
          <a:lstStyle/>
          <a:p>
            <a:pPr algn="ctr"/>
            <a:r>
              <a:rPr lang="en-US" sz="1000" dirty="0" smtClean="0">
                <a:latin typeface="Helvetica Neue"/>
                <a:cs typeface="Helvetica Neue"/>
              </a:rPr>
              <a:t>template</a:t>
            </a:r>
            <a:endParaRPr lang="en-US" sz="1000" dirty="0">
              <a:latin typeface="Helvetica Neue"/>
              <a:cs typeface="Helvetica Neue"/>
            </a:endParaRPr>
          </a:p>
        </p:txBody>
      </p:sp>
    </p:spTree>
    <p:extLst>
      <p:ext uri="{BB962C8B-B14F-4D97-AF65-F5344CB8AC3E}">
        <p14:creationId xmlns:p14="http://schemas.microsoft.com/office/powerpoint/2010/main" val="1604744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2131" y="-43195"/>
            <a:ext cx="8609496" cy="686858"/>
          </a:xfrm>
        </p:spPr>
        <p:txBody>
          <a:bodyPr/>
          <a:lstStyle/>
          <a:p>
            <a:r>
              <a:rPr lang="en-US" dirty="0" smtClean="0"/>
              <a:t>Automation and configuration management</a:t>
            </a:r>
            <a:endParaRPr lang="en-US" dirty="0"/>
          </a:p>
        </p:txBody>
      </p:sp>
      <p:sp>
        <p:nvSpPr>
          <p:cNvPr id="3" name="Content Placeholder 2"/>
          <p:cNvSpPr>
            <a:spLocks noGrp="1"/>
          </p:cNvSpPr>
          <p:nvPr>
            <p:ph idx="1"/>
          </p:nvPr>
        </p:nvSpPr>
        <p:spPr>
          <a:xfrm>
            <a:off x="181653" y="853560"/>
            <a:ext cx="8609496" cy="3558601"/>
          </a:xfrm>
        </p:spPr>
        <p:txBody>
          <a:bodyPr>
            <a:normAutofit/>
          </a:bodyPr>
          <a:lstStyle/>
          <a:p>
            <a:pPr marL="0" indent="0">
              <a:buNone/>
            </a:pPr>
            <a:r>
              <a:rPr lang="en-US" dirty="0" smtClean="0"/>
              <a:t>Declarative Approach to:</a:t>
            </a:r>
          </a:p>
          <a:p>
            <a:pPr lvl="1"/>
            <a:r>
              <a:rPr lang="en-US" dirty="0" smtClean="0"/>
              <a:t>Provisioning</a:t>
            </a:r>
          </a:p>
          <a:p>
            <a:pPr lvl="1"/>
            <a:r>
              <a:rPr lang="en-US" dirty="0" smtClean="0"/>
              <a:t>Configuration</a:t>
            </a:r>
          </a:p>
          <a:p>
            <a:pPr lvl="1"/>
            <a:r>
              <a:rPr lang="en-US" dirty="0" smtClean="0"/>
              <a:t>Orchestration</a:t>
            </a:r>
          </a:p>
          <a:p>
            <a:pPr lvl="1"/>
            <a:r>
              <a:rPr lang="en-US" dirty="0" smtClean="0"/>
              <a:t>Reporting</a:t>
            </a:r>
          </a:p>
          <a:p>
            <a:pPr lvl="1"/>
            <a:endParaRPr lang="en-US" dirty="0" smtClean="0"/>
          </a:p>
          <a:p>
            <a:pPr marL="171450" indent="-171450">
              <a:buFontTx/>
              <a:buChar char="-"/>
            </a:pPr>
            <a:endParaRPr lang="en-US" dirty="0"/>
          </a:p>
          <a:p>
            <a:endParaRPr lang="en-US" dirty="0"/>
          </a:p>
        </p:txBody>
      </p:sp>
      <p:pic>
        <p:nvPicPr>
          <p:cNvPr id="5" name="Picture 4"/>
          <p:cNvPicPr>
            <a:picLocks noChangeAspect="1"/>
          </p:cNvPicPr>
          <p:nvPr/>
        </p:nvPicPr>
        <p:blipFill>
          <a:blip r:embed="rId3"/>
          <a:stretch>
            <a:fillRect/>
          </a:stretch>
        </p:blipFill>
        <p:spPr>
          <a:xfrm>
            <a:off x="3156319" y="2429168"/>
            <a:ext cx="1792512" cy="1122113"/>
          </a:xfrm>
          <a:prstGeom prst="rect">
            <a:avLst/>
          </a:prstGeom>
        </p:spPr>
      </p:pic>
      <p:pic>
        <p:nvPicPr>
          <p:cNvPr id="6" name="Picture 5" descr="Chef.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7409" y="1251688"/>
            <a:ext cx="1527893" cy="1205508"/>
          </a:xfrm>
          <a:prstGeom prst="rect">
            <a:avLst/>
          </a:prstGeom>
        </p:spPr>
      </p:pic>
      <p:pic>
        <p:nvPicPr>
          <p:cNvPr id="7" name="Picture 6"/>
          <p:cNvPicPr>
            <a:picLocks noChangeAspect="1"/>
          </p:cNvPicPr>
          <p:nvPr/>
        </p:nvPicPr>
        <p:blipFill>
          <a:blip r:embed="rId5"/>
          <a:stretch>
            <a:fillRect/>
          </a:stretch>
        </p:blipFill>
        <p:spPr>
          <a:xfrm>
            <a:off x="7010400" y="1047750"/>
            <a:ext cx="1450904" cy="1428752"/>
          </a:xfrm>
          <a:prstGeom prst="rect">
            <a:avLst/>
          </a:prstGeom>
        </p:spPr>
      </p:pic>
      <p:pic>
        <p:nvPicPr>
          <p:cNvPr id="8" name="Picture 7" descr="AnsibleLogo_transparent_web.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09733" y="3105149"/>
            <a:ext cx="1562453" cy="1235304"/>
          </a:xfrm>
          <a:prstGeom prst="rect">
            <a:avLst/>
          </a:prstGeom>
        </p:spPr>
      </p:pic>
      <p:pic>
        <p:nvPicPr>
          <p:cNvPr id="10" name="Picture 9" descr="OpsWork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03307" y="2730795"/>
            <a:ext cx="731520" cy="731520"/>
          </a:xfrm>
          <a:prstGeom prst="rect">
            <a:avLst/>
          </a:prstGeom>
        </p:spPr>
      </p:pic>
      <p:pic>
        <p:nvPicPr>
          <p:cNvPr id="11" name="Picture 10" descr="Elastic-Beanstal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17397" y="3326391"/>
            <a:ext cx="731520" cy="731520"/>
          </a:xfrm>
          <a:prstGeom prst="rect">
            <a:avLst/>
          </a:prstGeom>
        </p:spPr>
      </p:pic>
      <p:sp>
        <p:nvSpPr>
          <p:cNvPr id="12" name="TextBox 11"/>
          <p:cNvSpPr txBox="1"/>
          <p:nvPr/>
        </p:nvSpPr>
        <p:spPr>
          <a:xfrm>
            <a:off x="4950112" y="4100282"/>
            <a:ext cx="967454" cy="430887"/>
          </a:xfrm>
          <a:prstGeom prst="rect">
            <a:avLst/>
          </a:prstGeom>
          <a:noFill/>
        </p:spPr>
        <p:txBody>
          <a:bodyPr wrap="square" lIns="0" tIns="0" rIns="0" bIns="0" rtlCol="0">
            <a:spAutoFit/>
          </a:bodyPr>
          <a:lstStyle/>
          <a:p>
            <a:pPr algn="ctr"/>
            <a:r>
              <a:rPr lang="en-US" sz="1400" dirty="0" smtClean="0">
                <a:latin typeface="Helvetica Neue"/>
                <a:cs typeface="Helvetica Neue"/>
              </a:rPr>
              <a:t>Elastic Beanstalk</a:t>
            </a:r>
            <a:endParaRPr lang="en-US" sz="1400" dirty="0">
              <a:latin typeface="Helvetica Neue"/>
              <a:cs typeface="Helvetica Neue"/>
            </a:endParaRPr>
          </a:p>
        </p:txBody>
      </p:sp>
      <p:pic>
        <p:nvPicPr>
          <p:cNvPr id="13" name="Picture 12" descr="CloudFormatio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52567" y="3192331"/>
            <a:ext cx="731520" cy="731520"/>
          </a:xfrm>
          <a:prstGeom prst="rect">
            <a:avLst/>
          </a:prstGeom>
        </p:spPr>
      </p:pic>
      <p:sp>
        <p:nvSpPr>
          <p:cNvPr id="14" name="TextBox 13"/>
          <p:cNvSpPr txBox="1"/>
          <p:nvPr/>
        </p:nvSpPr>
        <p:spPr>
          <a:xfrm>
            <a:off x="7331987" y="3971928"/>
            <a:ext cx="1298789" cy="215444"/>
          </a:xfrm>
          <a:prstGeom prst="rect">
            <a:avLst/>
          </a:prstGeom>
          <a:noFill/>
        </p:spPr>
        <p:txBody>
          <a:bodyPr wrap="square" lIns="0" tIns="0" rIns="0" bIns="0" rtlCol="0">
            <a:spAutoFit/>
          </a:bodyPr>
          <a:lstStyle/>
          <a:p>
            <a:pPr algn="ctr"/>
            <a:r>
              <a:rPr lang="en-US" sz="1400" dirty="0" err="1" smtClean="0">
                <a:latin typeface="Helvetica Neue"/>
                <a:cs typeface="Helvetica Neue"/>
              </a:rPr>
              <a:t>CloudFormation</a:t>
            </a:r>
            <a:endParaRPr lang="en-US" sz="1400" dirty="0">
              <a:latin typeface="Helvetica Neue"/>
              <a:cs typeface="Helvetica Neue"/>
            </a:endParaRPr>
          </a:p>
        </p:txBody>
      </p:sp>
      <p:sp>
        <p:nvSpPr>
          <p:cNvPr id="15" name="TextBox 14"/>
          <p:cNvSpPr txBox="1"/>
          <p:nvPr/>
        </p:nvSpPr>
        <p:spPr>
          <a:xfrm>
            <a:off x="6091134" y="3495455"/>
            <a:ext cx="997336" cy="215444"/>
          </a:xfrm>
          <a:prstGeom prst="rect">
            <a:avLst/>
          </a:prstGeom>
          <a:noFill/>
        </p:spPr>
        <p:txBody>
          <a:bodyPr wrap="square" lIns="0" tIns="0" rIns="0" bIns="0" rtlCol="0">
            <a:spAutoFit/>
          </a:bodyPr>
          <a:lstStyle/>
          <a:p>
            <a:pPr algn="ctr"/>
            <a:r>
              <a:rPr lang="en-US" sz="1400" dirty="0" err="1" smtClean="0">
                <a:latin typeface="Helvetica Neue"/>
                <a:cs typeface="Helvetica Neue"/>
              </a:rPr>
              <a:t>OpsWorks</a:t>
            </a:r>
            <a:endParaRPr lang="en-US" sz="1400" dirty="0">
              <a:latin typeface="Helvetica Neue"/>
              <a:cs typeface="Helvetica Neue"/>
            </a:endParaRPr>
          </a:p>
        </p:txBody>
      </p:sp>
    </p:spTree>
    <p:extLst>
      <p:ext uri="{BB962C8B-B14F-4D97-AF65-F5344CB8AC3E}">
        <p14:creationId xmlns:p14="http://schemas.microsoft.com/office/powerpoint/2010/main" val="2687221170"/>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1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1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2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2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2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2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2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2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2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2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2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3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3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3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3&quot;/&gt;&lt;/TableIndex&gt;&lt;/ShapeText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48&quot;/&gt;&lt;/TableIndex&gt;&lt;/ShapeTextInfo&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74509</TotalTime>
  <Words>3043</Words>
  <Application>Microsoft Macintosh PowerPoint</Application>
  <PresentationFormat>On-screen Show (16:9)</PresentationFormat>
  <Paragraphs>778</Paragraphs>
  <Slides>52</Slides>
  <Notes>27</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Introduction to DevOps on AWS</vt:lpstr>
      <vt:lpstr>Agenda</vt:lpstr>
      <vt:lpstr>DevOps</vt:lpstr>
      <vt:lpstr>Evolution of DevOps from Agile</vt:lpstr>
      <vt:lpstr>DevOps Principles</vt:lpstr>
      <vt:lpstr>DevOps Practices</vt:lpstr>
      <vt:lpstr>Infrastructure as code – why ?</vt:lpstr>
      <vt:lpstr>Here’s some infrastructure as Code</vt:lpstr>
      <vt:lpstr>Automation and configuration management</vt:lpstr>
      <vt:lpstr>Continuous Integration &amp; Continuous Deployment</vt:lpstr>
      <vt:lpstr>Continuous Integration / Continuous Delivery</vt:lpstr>
      <vt:lpstr>PowerPoint Presentation</vt:lpstr>
      <vt:lpstr>PowerPoint Presentation</vt:lpstr>
      <vt:lpstr>PowerPoint Presentation</vt:lpstr>
      <vt:lpstr>Deployment and Management</vt:lpstr>
      <vt:lpstr>Example Supported DevOps Practices on AWS</vt:lpstr>
      <vt:lpstr>Amazon Elastic Beanstalk</vt:lpstr>
      <vt:lpstr>Amazon Elastic Beanstalk</vt:lpstr>
      <vt:lpstr>Example Elastic Beanstalk Architecture</vt:lpstr>
      <vt:lpstr>Amazon Elastic Beanstalk</vt:lpstr>
      <vt:lpstr>AWS OpsWorks</vt:lpstr>
      <vt:lpstr>Application Management - OpsWorks</vt:lpstr>
      <vt:lpstr>Amazon CloudFormation</vt:lpstr>
      <vt:lpstr>AWS CloudFormation: Model Your App</vt:lpstr>
      <vt:lpstr>Resource Property Types</vt:lpstr>
      <vt:lpstr>Example options for a VPC resource</vt:lpstr>
      <vt:lpstr>AWS CloudFormation: Application stack example</vt:lpstr>
      <vt:lpstr>AWS CloudFormation: Application stack example (continue)</vt:lpstr>
      <vt:lpstr>AWS CloudFormation Example (1 of 3)</vt:lpstr>
      <vt:lpstr>AWS CloudFormation Example (2 of 3)</vt:lpstr>
      <vt:lpstr>AWS CloudFormation Example (3 of 3)</vt:lpstr>
      <vt:lpstr>PowerPoint Presentation</vt:lpstr>
      <vt:lpstr>Sample Architecture</vt:lpstr>
      <vt:lpstr>Sample Architecture with CloudFormation</vt:lpstr>
      <vt:lpstr>Sample Architecture with CloudFormation</vt:lpstr>
      <vt:lpstr>AWS Elastic Beanstalk &amp; OpsWorks</vt:lpstr>
      <vt:lpstr>Sample Architecture</vt:lpstr>
      <vt:lpstr>PowerPoint Presentation</vt:lpstr>
      <vt:lpstr>AMI Deployment Method</vt:lpstr>
      <vt:lpstr>AMI Deployment Method - Building</vt:lpstr>
      <vt:lpstr>AMI Deployment Method - Building</vt:lpstr>
      <vt:lpstr>AMI Deployment Method - Building</vt:lpstr>
      <vt:lpstr>AMI Deployment Method - Building</vt:lpstr>
      <vt:lpstr>AMI Deployment Method - Building</vt:lpstr>
      <vt:lpstr>AMI Deployment Method - Deploying</vt:lpstr>
      <vt:lpstr>AMI Deployment Method - Deploying</vt:lpstr>
      <vt:lpstr>AMI Deployment Method - Deploying</vt:lpstr>
      <vt:lpstr>AMI Deployment Method - Deploying</vt:lpstr>
      <vt:lpstr>AMI Deployment Method - Deploying</vt:lpstr>
      <vt:lpstr>AMI Deployment Method - Deploying</vt:lpstr>
      <vt:lpstr>AMI Deployment Method - Deploying</vt:lpstr>
      <vt:lpstr>Further Reading</vt:lpstr>
    </vt:vector>
  </TitlesOfParts>
  <Company>Amazon.com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Catalano, Alec</dc:creator>
  <cp:lastModifiedBy>Chapman, David</cp:lastModifiedBy>
  <cp:revision>837</cp:revision>
  <cp:lastPrinted>2014-05-06T16:06:18Z</cp:lastPrinted>
  <dcterms:created xsi:type="dcterms:W3CDTF">2012-12-27T19:47:40Z</dcterms:created>
  <dcterms:modified xsi:type="dcterms:W3CDTF">2014-10-07T20:26:49Z</dcterms:modified>
</cp:coreProperties>
</file>